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2" r:id="rId2"/>
    <p:sldId id="257" r:id="rId3"/>
    <p:sldId id="291" r:id="rId4"/>
    <p:sldId id="290" r:id="rId5"/>
    <p:sldId id="288" r:id="rId6"/>
    <p:sldId id="258" r:id="rId7"/>
    <p:sldId id="259" r:id="rId8"/>
    <p:sldId id="260" r:id="rId9"/>
    <p:sldId id="301" r:id="rId10"/>
    <p:sldId id="302" r:id="rId11"/>
    <p:sldId id="261" r:id="rId12"/>
    <p:sldId id="262" r:id="rId13"/>
    <p:sldId id="263" r:id="rId14"/>
    <p:sldId id="264" r:id="rId15"/>
    <p:sldId id="265" r:id="rId16"/>
    <p:sldId id="266" r:id="rId17"/>
    <p:sldId id="267" r:id="rId18"/>
    <p:sldId id="286" r:id="rId19"/>
    <p:sldId id="268" r:id="rId20"/>
    <p:sldId id="269" r:id="rId21"/>
    <p:sldId id="270" r:id="rId22"/>
    <p:sldId id="300" r:id="rId23"/>
    <p:sldId id="298" r:id="rId24"/>
    <p:sldId id="271" r:id="rId25"/>
    <p:sldId id="303" r:id="rId26"/>
    <p:sldId id="299" r:id="rId27"/>
    <p:sldId id="272" r:id="rId28"/>
    <p:sldId id="273" r:id="rId29"/>
    <p:sldId id="293" r:id="rId30"/>
    <p:sldId id="297" r:id="rId31"/>
    <p:sldId id="274" r:id="rId32"/>
    <p:sldId id="275" r:id="rId33"/>
    <p:sldId id="276" r:id="rId34"/>
    <p:sldId id="294" r:id="rId35"/>
    <p:sldId id="295" r:id="rId36"/>
    <p:sldId id="296" r:id="rId37"/>
    <p:sldId id="277" r:id="rId38"/>
    <p:sldId id="278" r:id="rId39"/>
    <p:sldId id="279" r:id="rId40"/>
    <p:sldId id="280" r:id="rId41"/>
    <p:sldId id="282" r:id="rId42"/>
    <p:sldId id="283" r:id="rId43"/>
    <p:sldId id="284" r:id="rId44"/>
    <p:sldId id="285"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CD1AAC0-0873-1268-77B7-0537897690E3}" v="264" dt="2023-07-15T18:52:12.8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660"/>
  </p:normalViewPr>
  <p:slideViewPr>
    <p:cSldViewPr snapToGrid="0">
      <p:cViewPr varScale="1">
        <p:scale>
          <a:sx n="68" d="100"/>
          <a:sy n="68" d="100"/>
        </p:scale>
        <p:origin x="6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50"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ata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2BEACD4-168E-4280-9BFF-F8EA2E714CA4}"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86B4608A-2E17-439A-9491-B52E9FFA5D32}">
      <dgm:prSet/>
      <dgm:spPr/>
      <dgm:t>
        <a:bodyPr/>
        <a:lstStyle/>
        <a:p>
          <a:r>
            <a:rPr lang="en-US"/>
            <a:t>Ceph, first developed by Sage Weil for his PhD dissertation in 2005, is a highly-resilient software-defined storage system that aims to provide high performance, reliability, and scalability</a:t>
          </a:r>
        </a:p>
      </dgm:t>
    </dgm:pt>
    <dgm:pt modelId="{51350037-D81B-493D-AD01-EFF12FF43081}" type="parTrans" cxnId="{0399670D-432D-474C-AE1F-1C255A17C637}">
      <dgm:prSet/>
      <dgm:spPr/>
      <dgm:t>
        <a:bodyPr/>
        <a:lstStyle/>
        <a:p>
          <a:endParaRPr lang="en-US"/>
        </a:p>
      </dgm:t>
    </dgm:pt>
    <dgm:pt modelId="{14CF5D90-0ADB-4136-A908-AB44AA9A9A42}" type="sibTrans" cxnId="{0399670D-432D-474C-AE1F-1C255A17C637}">
      <dgm:prSet/>
      <dgm:spPr/>
      <dgm:t>
        <a:bodyPr/>
        <a:lstStyle/>
        <a:p>
          <a:endParaRPr lang="en-US"/>
        </a:p>
      </dgm:t>
    </dgm:pt>
    <dgm:pt modelId="{C3F51752-49C7-4EBC-9FA4-06ADEB4E0045}">
      <dgm:prSet/>
      <dgm:spPr/>
      <dgm:t>
        <a:bodyPr/>
        <a:lstStyle/>
        <a:p>
          <a:r>
            <a:rPr lang="en-US"/>
            <a:t>It uniquely decouples data and metadata operations, effectively handling their distribution across diverse storage devices independently</a:t>
          </a:r>
        </a:p>
      </dgm:t>
    </dgm:pt>
    <dgm:pt modelId="{446E5C6D-4F98-41F2-98A4-46EC58BD61EF}" type="parTrans" cxnId="{4BB2A484-BF82-4787-914E-A83AC02DFEF2}">
      <dgm:prSet/>
      <dgm:spPr/>
      <dgm:t>
        <a:bodyPr/>
        <a:lstStyle/>
        <a:p>
          <a:endParaRPr lang="en-US"/>
        </a:p>
      </dgm:t>
    </dgm:pt>
    <dgm:pt modelId="{77BDEED5-AF6D-496B-BE74-4D3DF05FBDAF}" type="sibTrans" cxnId="{4BB2A484-BF82-4787-914E-A83AC02DFEF2}">
      <dgm:prSet/>
      <dgm:spPr/>
      <dgm:t>
        <a:bodyPr/>
        <a:lstStyle/>
        <a:p>
          <a:endParaRPr lang="en-US"/>
        </a:p>
      </dgm:t>
    </dgm:pt>
    <dgm:pt modelId="{4328AE71-6BE6-4DE4-9F43-828161F6E928}">
      <dgm:prSet/>
      <dgm:spPr/>
      <dgm:t>
        <a:bodyPr/>
        <a:lstStyle/>
        <a:p>
          <a:r>
            <a:rPr lang="en-US"/>
            <a:t>Ceph provides software-defined storage which efficiently operates on commodity hardware, making it cost-effective</a:t>
          </a:r>
        </a:p>
      </dgm:t>
    </dgm:pt>
    <dgm:pt modelId="{9A2D2AF4-67D3-40D4-A1FE-2960E75062C9}" type="parTrans" cxnId="{869BB450-0DC0-4722-A666-055373C77650}">
      <dgm:prSet/>
      <dgm:spPr/>
      <dgm:t>
        <a:bodyPr/>
        <a:lstStyle/>
        <a:p>
          <a:endParaRPr lang="en-US"/>
        </a:p>
      </dgm:t>
    </dgm:pt>
    <dgm:pt modelId="{6832F921-DD80-45C2-9977-6218BCD00096}" type="sibTrans" cxnId="{869BB450-0DC0-4722-A666-055373C77650}">
      <dgm:prSet/>
      <dgm:spPr/>
      <dgm:t>
        <a:bodyPr/>
        <a:lstStyle/>
        <a:p>
          <a:endParaRPr lang="en-US"/>
        </a:p>
      </dgm:t>
    </dgm:pt>
    <dgm:pt modelId="{644B4958-6855-46B0-A016-E8320FD4337E}" type="pres">
      <dgm:prSet presAssocID="{32BEACD4-168E-4280-9BFF-F8EA2E714CA4}" presName="root" presStyleCnt="0">
        <dgm:presLayoutVars>
          <dgm:dir/>
          <dgm:resizeHandles val="exact"/>
        </dgm:presLayoutVars>
      </dgm:prSet>
      <dgm:spPr/>
    </dgm:pt>
    <dgm:pt modelId="{1ED827E3-5879-430F-8071-FE8D08B79107}" type="pres">
      <dgm:prSet presAssocID="{86B4608A-2E17-439A-9491-B52E9FFA5D32}" presName="compNode" presStyleCnt="0"/>
      <dgm:spPr/>
    </dgm:pt>
    <dgm:pt modelId="{32E7AC4F-B5CE-49D1-8B0E-1211F26894DB}" type="pres">
      <dgm:prSet presAssocID="{86B4608A-2E17-439A-9491-B52E9FFA5D32}" presName="bgRect" presStyleLbl="bgShp" presStyleIdx="0" presStyleCnt="3"/>
      <dgm:spPr/>
    </dgm:pt>
    <dgm:pt modelId="{ECF29EB8-696B-4E5F-B7B3-578772EB8AB1}" type="pres">
      <dgm:prSet presAssocID="{86B4608A-2E17-439A-9491-B52E9FFA5D32}"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yncing Cloud"/>
        </a:ext>
      </dgm:extLst>
    </dgm:pt>
    <dgm:pt modelId="{77F92FA1-7A91-4C6D-BD61-6ED1F1388EF9}" type="pres">
      <dgm:prSet presAssocID="{86B4608A-2E17-439A-9491-B52E9FFA5D32}" presName="spaceRect" presStyleCnt="0"/>
      <dgm:spPr/>
    </dgm:pt>
    <dgm:pt modelId="{54CCA32F-2F6B-4D9A-A65B-C796DBF95BF7}" type="pres">
      <dgm:prSet presAssocID="{86B4608A-2E17-439A-9491-B52E9FFA5D32}" presName="parTx" presStyleLbl="revTx" presStyleIdx="0" presStyleCnt="3">
        <dgm:presLayoutVars>
          <dgm:chMax val="0"/>
          <dgm:chPref val="0"/>
        </dgm:presLayoutVars>
      </dgm:prSet>
      <dgm:spPr/>
    </dgm:pt>
    <dgm:pt modelId="{6D022FA9-0253-43E0-BFD1-8107988A0E8A}" type="pres">
      <dgm:prSet presAssocID="{14CF5D90-0ADB-4136-A908-AB44AA9A9A42}" presName="sibTrans" presStyleCnt="0"/>
      <dgm:spPr/>
    </dgm:pt>
    <dgm:pt modelId="{D1833FCE-4F25-4CF5-BF6A-486CA19C8A5C}" type="pres">
      <dgm:prSet presAssocID="{C3F51752-49C7-4EBC-9FA4-06ADEB4E0045}" presName="compNode" presStyleCnt="0"/>
      <dgm:spPr/>
    </dgm:pt>
    <dgm:pt modelId="{550BAB05-79AB-4595-86AF-98143F66135C}" type="pres">
      <dgm:prSet presAssocID="{C3F51752-49C7-4EBC-9FA4-06ADEB4E0045}" presName="bgRect" presStyleLbl="bgShp" presStyleIdx="1" presStyleCnt="3"/>
      <dgm:spPr/>
    </dgm:pt>
    <dgm:pt modelId="{B74C11BB-6562-41A1-9392-2DB097FB4A9A}" type="pres">
      <dgm:prSet presAssocID="{C3F51752-49C7-4EBC-9FA4-06ADEB4E0045}"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3E3018B9-31BA-4625-8494-A4B7CA308DB9}" type="pres">
      <dgm:prSet presAssocID="{C3F51752-49C7-4EBC-9FA4-06ADEB4E0045}" presName="spaceRect" presStyleCnt="0"/>
      <dgm:spPr/>
    </dgm:pt>
    <dgm:pt modelId="{4001F47F-8164-4348-91F2-3495E5002758}" type="pres">
      <dgm:prSet presAssocID="{C3F51752-49C7-4EBC-9FA4-06ADEB4E0045}" presName="parTx" presStyleLbl="revTx" presStyleIdx="1" presStyleCnt="3">
        <dgm:presLayoutVars>
          <dgm:chMax val="0"/>
          <dgm:chPref val="0"/>
        </dgm:presLayoutVars>
      </dgm:prSet>
      <dgm:spPr/>
    </dgm:pt>
    <dgm:pt modelId="{E99D39B8-F737-4C44-8394-186F3114D818}" type="pres">
      <dgm:prSet presAssocID="{77BDEED5-AF6D-496B-BE74-4D3DF05FBDAF}" presName="sibTrans" presStyleCnt="0"/>
      <dgm:spPr/>
    </dgm:pt>
    <dgm:pt modelId="{B6D6F906-6334-42C3-A64E-D04AC8914E13}" type="pres">
      <dgm:prSet presAssocID="{4328AE71-6BE6-4DE4-9F43-828161F6E928}" presName="compNode" presStyleCnt="0"/>
      <dgm:spPr/>
    </dgm:pt>
    <dgm:pt modelId="{6FF20951-395D-4DA5-9393-03013AEBE73B}" type="pres">
      <dgm:prSet presAssocID="{4328AE71-6BE6-4DE4-9F43-828161F6E928}" presName="bgRect" presStyleLbl="bgShp" presStyleIdx="2" presStyleCnt="3"/>
      <dgm:spPr/>
    </dgm:pt>
    <dgm:pt modelId="{EDAA8549-3EFC-4DB8-97BD-CE26C360DC8F}" type="pres">
      <dgm:prSet presAssocID="{4328AE71-6BE6-4DE4-9F43-828161F6E928}"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rocessor"/>
        </a:ext>
      </dgm:extLst>
    </dgm:pt>
    <dgm:pt modelId="{902DDD10-382B-4A3A-A6AF-0EED5805DE20}" type="pres">
      <dgm:prSet presAssocID="{4328AE71-6BE6-4DE4-9F43-828161F6E928}" presName="spaceRect" presStyleCnt="0"/>
      <dgm:spPr/>
    </dgm:pt>
    <dgm:pt modelId="{7A373970-D7E8-4536-A0C4-7003079E71CC}" type="pres">
      <dgm:prSet presAssocID="{4328AE71-6BE6-4DE4-9F43-828161F6E928}" presName="parTx" presStyleLbl="revTx" presStyleIdx="2" presStyleCnt="3">
        <dgm:presLayoutVars>
          <dgm:chMax val="0"/>
          <dgm:chPref val="0"/>
        </dgm:presLayoutVars>
      </dgm:prSet>
      <dgm:spPr/>
    </dgm:pt>
  </dgm:ptLst>
  <dgm:cxnLst>
    <dgm:cxn modelId="{0399670D-432D-474C-AE1F-1C255A17C637}" srcId="{32BEACD4-168E-4280-9BFF-F8EA2E714CA4}" destId="{86B4608A-2E17-439A-9491-B52E9FFA5D32}" srcOrd="0" destOrd="0" parTransId="{51350037-D81B-493D-AD01-EFF12FF43081}" sibTransId="{14CF5D90-0ADB-4136-A908-AB44AA9A9A42}"/>
    <dgm:cxn modelId="{FEC5D544-192F-4A15-A3D3-1CDAC817E3C1}" type="presOf" srcId="{4328AE71-6BE6-4DE4-9F43-828161F6E928}" destId="{7A373970-D7E8-4536-A0C4-7003079E71CC}" srcOrd="0" destOrd="0" presId="urn:microsoft.com/office/officeart/2018/2/layout/IconVerticalSolidList"/>
    <dgm:cxn modelId="{869BB450-0DC0-4722-A666-055373C77650}" srcId="{32BEACD4-168E-4280-9BFF-F8EA2E714CA4}" destId="{4328AE71-6BE6-4DE4-9F43-828161F6E928}" srcOrd="2" destOrd="0" parTransId="{9A2D2AF4-67D3-40D4-A1FE-2960E75062C9}" sibTransId="{6832F921-DD80-45C2-9977-6218BCD00096}"/>
    <dgm:cxn modelId="{4BB2A484-BF82-4787-914E-A83AC02DFEF2}" srcId="{32BEACD4-168E-4280-9BFF-F8EA2E714CA4}" destId="{C3F51752-49C7-4EBC-9FA4-06ADEB4E0045}" srcOrd="1" destOrd="0" parTransId="{446E5C6D-4F98-41F2-98A4-46EC58BD61EF}" sibTransId="{77BDEED5-AF6D-496B-BE74-4D3DF05FBDAF}"/>
    <dgm:cxn modelId="{DB12269D-A131-40EB-9585-8713A2E720DE}" type="presOf" srcId="{86B4608A-2E17-439A-9491-B52E9FFA5D32}" destId="{54CCA32F-2F6B-4D9A-A65B-C796DBF95BF7}" srcOrd="0" destOrd="0" presId="urn:microsoft.com/office/officeart/2018/2/layout/IconVerticalSolidList"/>
    <dgm:cxn modelId="{5FD754B2-11F0-4E6D-AF49-DCC99DDC0B45}" type="presOf" srcId="{32BEACD4-168E-4280-9BFF-F8EA2E714CA4}" destId="{644B4958-6855-46B0-A016-E8320FD4337E}" srcOrd="0" destOrd="0" presId="urn:microsoft.com/office/officeart/2018/2/layout/IconVerticalSolidList"/>
    <dgm:cxn modelId="{7EAA62DF-4A72-482A-8FE5-B9660CF25746}" type="presOf" srcId="{C3F51752-49C7-4EBC-9FA4-06ADEB4E0045}" destId="{4001F47F-8164-4348-91F2-3495E5002758}" srcOrd="0" destOrd="0" presId="urn:microsoft.com/office/officeart/2018/2/layout/IconVerticalSolidList"/>
    <dgm:cxn modelId="{453E45DD-1D59-4054-9EA7-BEDF7BD6C357}" type="presParOf" srcId="{644B4958-6855-46B0-A016-E8320FD4337E}" destId="{1ED827E3-5879-430F-8071-FE8D08B79107}" srcOrd="0" destOrd="0" presId="urn:microsoft.com/office/officeart/2018/2/layout/IconVerticalSolidList"/>
    <dgm:cxn modelId="{F14B3F4A-9984-4998-9B1A-BFD423664449}" type="presParOf" srcId="{1ED827E3-5879-430F-8071-FE8D08B79107}" destId="{32E7AC4F-B5CE-49D1-8B0E-1211F26894DB}" srcOrd="0" destOrd="0" presId="urn:microsoft.com/office/officeart/2018/2/layout/IconVerticalSolidList"/>
    <dgm:cxn modelId="{446AB4EC-7FA3-469C-A19F-9FF3AF5D1C46}" type="presParOf" srcId="{1ED827E3-5879-430F-8071-FE8D08B79107}" destId="{ECF29EB8-696B-4E5F-B7B3-578772EB8AB1}" srcOrd="1" destOrd="0" presId="urn:microsoft.com/office/officeart/2018/2/layout/IconVerticalSolidList"/>
    <dgm:cxn modelId="{275ACCD5-0BA8-4130-A890-BF7743F48A1F}" type="presParOf" srcId="{1ED827E3-5879-430F-8071-FE8D08B79107}" destId="{77F92FA1-7A91-4C6D-BD61-6ED1F1388EF9}" srcOrd="2" destOrd="0" presId="urn:microsoft.com/office/officeart/2018/2/layout/IconVerticalSolidList"/>
    <dgm:cxn modelId="{F09BEAEB-6A2D-457F-9AB0-F28D1E3D35EE}" type="presParOf" srcId="{1ED827E3-5879-430F-8071-FE8D08B79107}" destId="{54CCA32F-2F6B-4D9A-A65B-C796DBF95BF7}" srcOrd="3" destOrd="0" presId="urn:microsoft.com/office/officeart/2018/2/layout/IconVerticalSolidList"/>
    <dgm:cxn modelId="{1046B98E-620D-48CF-8EEC-951A801BCF72}" type="presParOf" srcId="{644B4958-6855-46B0-A016-E8320FD4337E}" destId="{6D022FA9-0253-43E0-BFD1-8107988A0E8A}" srcOrd="1" destOrd="0" presId="urn:microsoft.com/office/officeart/2018/2/layout/IconVerticalSolidList"/>
    <dgm:cxn modelId="{19D81D6A-6976-40F0-9D44-1834576E30AC}" type="presParOf" srcId="{644B4958-6855-46B0-A016-E8320FD4337E}" destId="{D1833FCE-4F25-4CF5-BF6A-486CA19C8A5C}" srcOrd="2" destOrd="0" presId="urn:microsoft.com/office/officeart/2018/2/layout/IconVerticalSolidList"/>
    <dgm:cxn modelId="{7B5064F4-CB96-4809-B836-92E61EAF2DFB}" type="presParOf" srcId="{D1833FCE-4F25-4CF5-BF6A-486CA19C8A5C}" destId="{550BAB05-79AB-4595-86AF-98143F66135C}" srcOrd="0" destOrd="0" presId="urn:microsoft.com/office/officeart/2018/2/layout/IconVerticalSolidList"/>
    <dgm:cxn modelId="{5ED41704-D3E0-4DE8-BB8F-E49331F3B3B7}" type="presParOf" srcId="{D1833FCE-4F25-4CF5-BF6A-486CA19C8A5C}" destId="{B74C11BB-6562-41A1-9392-2DB097FB4A9A}" srcOrd="1" destOrd="0" presId="urn:microsoft.com/office/officeart/2018/2/layout/IconVerticalSolidList"/>
    <dgm:cxn modelId="{B5B40865-6CF4-495B-AA73-ADDE50BE37E1}" type="presParOf" srcId="{D1833FCE-4F25-4CF5-BF6A-486CA19C8A5C}" destId="{3E3018B9-31BA-4625-8494-A4B7CA308DB9}" srcOrd="2" destOrd="0" presId="urn:microsoft.com/office/officeart/2018/2/layout/IconVerticalSolidList"/>
    <dgm:cxn modelId="{160BEBF8-C1A7-4EB9-8DBE-3E41046D8D9A}" type="presParOf" srcId="{D1833FCE-4F25-4CF5-BF6A-486CA19C8A5C}" destId="{4001F47F-8164-4348-91F2-3495E5002758}" srcOrd="3" destOrd="0" presId="urn:microsoft.com/office/officeart/2018/2/layout/IconVerticalSolidList"/>
    <dgm:cxn modelId="{5BE1306D-3E67-405B-A6F7-D080A0BEBC59}" type="presParOf" srcId="{644B4958-6855-46B0-A016-E8320FD4337E}" destId="{E99D39B8-F737-4C44-8394-186F3114D818}" srcOrd="3" destOrd="0" presId="urn:microsoft.com/office/officeart/2018/2/layout/IconVerticalSolidList"/>
    <dgm:cxn modelId="{583208C4-C346-4683-B2B4-5ACF75DF16B5}" type="presParOf" srcId="{644B4958-6855-46B0-A016-E8320FD4337E}" destId="{B6D6F906-6334-42C3-A64E-D04AC8914E13}" srcOrd="4" destOrd="0" presId="urn:microsoft.com/office/officeart/2018/2/layout/IconVerticalSolidList"/>
    <dgm:cxn modelId="{51CDBC54-C2F9-46EF-A769-04C4D916DBC1}" type="presParOf" srcId="{B6D6F906-6334-42C3-A64E-D04AC8914E13}" destId="{6FF20951-395D-4DA5-9393-03013AEBE73B}" srcOrd="0" destOrd="0" presId="urn:microsoft.com/office/officeart/2018/2/layout/IconVerticalSolidList"/>
    <dgm:cxn modelId="{8449E1EC-51EC-4145-BF00-ADEE60498DDB}" type="presParOf" srcId="{B6D6F906-6334-42C3-A64E-D04AC8914E13}" destId="{EDAA8549-3EFC-4DB8-97BD-CE26C360DC8F}" srcOrd="1" destOrd="0" presId="urn:microsoft.com/office/officeart/2018/2/layout/IconVerticalSolidList"/>
    <dgm:cxn modelId="{67A8ECF7-B639-44E7-9C95-4DF7B13AA243}" type="presParOf" srcId="{B6D6F906-6334-42C3-A64E-D04AC8914E13}" destId="{902DDD10-382B-4A3A-A6AF-0EED5805DE20}" srcOrd="2" destOrd="0" presId="urn:microsoft.com/office/officeart/2018/2/layout/IconVerticalSolidList"/>
    <dgm:cxn modelId="{51306458-C9E9-42D7-A738-B316ED3D7880}" type="presParOf" srcId="{B6D6F906-6334-42C3-A64E-D04AC8914E13}" destId="{7A373970-D7E8-4536-A0C4-7003079E71CC}"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2BEACD4-168E-4280-9BFF-F8EA2E714CA4}"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86B4608A-2E17-439A-9491-B52E9FFA5D32}">
      <dgm:prSet/>
      <dgm:spPr/>
      <dgm:t>
        <a:bodyPr/>
        <a:lstStyle/>
        <a:p>
          <a:r>
            <a:rPr lang="en-IN" b="1" dirty="0" err="1"/>
            <a:t>Ceph</a:t>
          </a:r>
          <a:r>
            <a:rPr lang="en-IN" b="1" dirty="0"/>
            <a:t> OSD </a:t>
          </a:r>
          <a:r>
            <a:rPr lang="en-IN" b="1" dirty="0" err="1"/>
            <a:t>Daemon:</a:t>
          </a:r>
          <a:r>
            <a:rPr lang="en-IN" dirty="0" err="1"/>
            <a:t>Ceph</a:t>
          </a:r>
          <a:r>
            <a:rPr lang="en-IN" dirty="0"/>
            <a:t> OSDs store data on behalf of </a:t>
          </a:r>
          <a:r>
            <a:rPr lang="en-IN" dirty="0" err="1"/>
            <a:t>Ceph</a:t>
          </a:r>
          <a:r>
            <a:rPr lang="en-IN" dirty="0"/>
            <a:t> clients. Additionally, </a:t>
          </a:r>
          <a:r>
            <a:rPr lang="en-IN" dirty="0" err="1"/>
            <a:t>Ceph</a:t>
          </a:r>
          <a:r>
            <a:rPr lang="en-IN" dirty="0"/>
            <a:t> OSDs utilize the CPU, memory and networking of </a:t>
          </a:r>
          <a:r>
            <a:rPr lang="en-IN" dirty="0" err="1"/>
            <a:t>Ceph</a:t>
          </a:r>
          <a:r>
            <a:rPr lang="en-IN" dirty="0"/>
            <a:t> nodes to perform data replication, erasure coding, rebalancing, recovery, monitoring and reporting functions.</a:t>
          </a:r>
          <a:endParaRPr lang="en-US" dirty="0"/>
        </a:p>
      </dgm:t>
    </dgm:pt>
    <dgm:pt modelId="{51350037-D81B-493D-AD01-EFF12FF43081}" type="parTrans" cxnId="{0399670D-432D-474C-AE1F-1C255A17C637}">
      <dgm:prSet/>
      <dgm:spPr/>
      <dgm:t>
        <a:bodyPr/>
        <a:lstStyle/>
        <a:p>
          <a:endParaRPr lang="en-US"/>
        </a:p>
      </dgm:t>
    </dgm:pt>
    <dgm:pt modelId="{14CF5D90-0ADB-4136-A908-AB44AA9A9A42}" type="sibTrans" cxnId="{0399670D-432D-474C-AE1F-1C255A17C637}">
      <dgm:prSet/>
      <dgm:spPr/>
      <dgm:t>
        <a:bodyPr/>
        <a:lstStyle/>
        <a:p>
          <a:endParaRPr lang="en-US"/>
        </a:p>
      </dgm:t>
    </dgm:pt>
    <dgm:pt modelId="{C3F51752-49C7-4EBC-9FA4-06ADEB4E0045}">
      <dgm:prSet/>
      <dgm:spPr/>
      <dgm:t>
        <a:bodyPr/>
        <a:lstStyle/>
        <a:p>
          <a:r>
            <a:rPr lang="en-US" b="1" dirty="0" err="1"/>
            <a:t>Ceph</a:t>
          </a:r>
          <a:r>
            <a:rPr lang="en-US" b="1" dirty="0"/>
            <a:t> Monitor: </a:t>
          </a:r>
          <a:r>
            <a:rPr lang="en-US" dirty="0"/>
            <a:t>A </a:t>
          </a:r>
          <a:r>
            <a:rPr lang="en-US" dirty="0" err="1"/>
            <a:t>Ceph</a:t>
          </a:r>
          <a:r>
            <a:rPr lang="en-US" dirty="0"/>
            <a:t> Monitor maintains a master copy of the Red Hat </a:t>
          </a:r>
          <a:r>
            <a:rPr lang="en-US" dirty="0" err="1"/>
            <a:t>Ceph</a:t>
          </a:r>
          <a:r>
            <a:rPr lang="en-US" dirty="0"/>
            <a:t> Storage cluster map with the current state of the Red Hat </a:t>
          </a:r>
          <a:r>
            <a:rPr lang="en-US" dirty="0" err="1"/>
            <a:t>Ceph</a:t>
          </a:r>
          <a:r>
            <a:rPr lang="en-US" dirty="0"/>
            <a:t> Storage cluster. Monitors require high consistency, and use </a:t>
          </a:r>
          <a:r>
            <a:rPr lang="en-US" dirty="0" err="1"/>
            <a:t>Paxos</a:t>
          </a:r>
          <a:r>
            <a:rPr lang="en-US" dirty="0"/>
            <a:t> to ensure agreement about the state of the Red Hat </a:t>
          </a:r>
          <a:r>
            <a:rPr lang="en-US" dirty="0" err="1"/>
            <a:t>Ceph</a:t>
          </a:r>
          <a:r>
            <a:rPr lang="en-US" dirty="0"/>
            <a:t> Storage cluster</a:t>
          </a:r>
        </a:p>
      </dgm:t>
    </dgm:pt>
    <dgm:pt modelId="{446E5C6D-4F98-41F2-98A4-46EC58BD61EF}" type="parTrans" cxnId="{4BB2A484-BF82-4787-914E-A83AC02DFEF2}">
      <dgm:prSet/>
      <dgm:spPr/>
      <dgm:t>
        <a:bodyPr/>
        <a:lstStyle/>
        <a:p>
          <a:endParaRPr lang="en-US"/>
        </a:p>
      </dgm:t>
    </dgm:pt>
    <dgm:pt modelId="{77BDEED5-AF6D-496B-BE74-4D3DF05FBDAF}" type="sibTrans" cxnId="{4BB2A484-BF82-4787-914E-A83AC02DFEF2}">
      <dgm:prSet/>
      <dgm:spPr/>
      <dgm:t>
        <a:bodyPr/>
        <a:lstStyle/>
        <a:p>
          <a:endParaRPr lang="en-US"/>
        </a:p>
      </dgm:t>
    </dgm:pt>
    <dgm:pt modelId="{4328AE71-6BE6-4DE4-9F43-828161F6E928}">
      <dgm:prSet/>
      <dgm:spPr/>
      <dgm:t>
        <a:bodyPr/>
        <a:lstStyle/>
        <a:p>
          <a:r>
            <a:rPr lang="en-US" dirty="0"/>
            <a:t>The </a:t>
          </a:r>
          <a:r>
            <a:rPr lang="en-US" dirty="0" err="1"/>
            <a:t>Ceph</a:t>
          </a:r>
          <a:r>
            <a:rPr lang="en-US" dirty="0"/>
            <a:t> Manager handles execution of many of the read-only </a:t>
          </a:r>
          <a:r>
            <a:rPr lang="en-US" dirty="0" err="1"/>
            <a:t>Ceph</a:t>
          </a:r>
          <a:r>
            <a:rPr lang="en-US" dirty="0"/>
            <a:t> CLI queries, such as placement group statistics. The </a:t>
          </a:r>
          <a:r>
            <a:rPr lang="en-US" dirty="0" err="1"/>
            <a:t>Ceph</a:t>
          </a:r>
          <a:r>
            <a:rPr lang="en-US" dirty="0"/>
            <a:t> Manager also provides the RESTful monitoring APIs</a:t>
          </a:r>
        </a:p>
      </dgm:t>
    </dgm:pt>
    <dgm:pt modelId="{9A2D2AF4-67D3-40D4-A1FE-2960E75062C9}" type="parTrans" cxnId="{869BB450-0DC0-4722-A666-055373C77650}">
      <dgm:prSet/>
      <dgm:spPr/>
      <dgm:t>
        <a:bodyPr/>
        <a:lstStyle/>
        <a:p>
          <a:endParaRPr lang="en-US"/>
        </a:p>
      </dgm:t>
    </dgm:pt>
    <dgm:pt modelId="{6832F921-DD80-45C2-9977-6218BCD00096}" type="sibTrans" cxnId="{869BB450-0DC0-4722-A666-055373C77650}">
      <dgm:prSet/>
      <dgm:spPr/>
      <dgm:t>
        <a:bodyPr/>
        <a:lstStyle/>
        <a:p>
          <a:endParaRPr lang="en-US"/>
        </a:p>
      </dgm:t>
    </dgm:pt>
    <dgm:pt modelId="{644B4958-6855-46B0-A016-E8320FD4337E}" type="pres">
      <dgm:prSet presAssocID="{32BEACD4-168E-4280-9BFF-F8EA2E714CA4}" presName="root" presStyleCnt="0">
        <dgm:presLayoutVars>
          <dgm:dir/>
          <dgm:resizeHandles val="exact"/>
        </dgm:presLayoutVars>
      </dgm:prSet>
      <dgm:spPr/>
    </dgm:pt>
    <dgm:pt modelId="{1ED827E3-5879-430F-8071-FE8D08B79107}" type="pres">
      <dgm:prSet presAssocID="{86B4608A-2E17-439A-9491-B52E9FFA5D32}" presName="compNode" presStyleCnt="0"/>
      <dgm:spPr/>
    </dgm:pt>
    <dgm:pt modelId="{32E7AC4F-B5CE-49D1-8B0E-1211F26894DB}" type="pres">
      <dgm:prSet presAssocID="{86B4608A-2E17-439A-9491-B52E9FFA5D32}" presName="bgRect" presStyleLbl="bgShp" presStyleIdx="0" presStyleCnt="3"/>
      <dgm:spPr/>
    </dgm:pt>
    <dgm:pt modelId="{ECF29EB8-696B-4E5F-B7B3-578772EB8AB1}" type="pres">
      <dgm:prSet presAssocID="{86B4608A-2E17-439A-9491-B52E9FFA5D32}"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yncing Cloud"/>
        </a:ext>
      </dgm:extLst>
    </dgm:pt>
    <dgm:pt modelId="{77F92FA1-7A91-4C6D-BD61-6ED1F1388EF9}" type="pres">
      <dgm:prSet presAssocID="{86B4608A-2E17-439A-9491-B52E9FFA5D32}" presName="spaceRect" presStyleCnt="0"/>
      <dgm:spPr/>
    </dgm:pt>
    <dgm:pt modelId="{54CCA32F-2F6B-4D9A-A65B-C796DBF95BF7}" type="pres">
      <dgm:prSet presAssocID="{86B4608A-2E17-439A-9491-B52E9FFA5D32}" presName="parTx" presStyleLbl="revTx" presStyleIdx="0" presStyleCnt="3">
        <dgm:presLayoutVars>
          <dgm:chMax val="0"/>
          <dgm:chPref val="0"/>
        </dgm:presLayoutVars>
      </dgm:prSet>
      <dgm:spPr/>
    </dgm:pt>
    <dgm:pt modelId="{6D022FA9-0253-43E0-BFD1-8107988A0E8A}" type="pres">
      <dgm:prSet presAssocID="{14CF5D90-0ADB-4136-A908-AB44AA9A9A42}" presName="sibTrans" presStyleCnt="0"/>
      <dgm:spPr/>
    </dgm:pt>
    <dgm:pt modelId="{D1833FCE-4F25-4CF5-BF6A-486CA19C8A5C}" type="pres">
      <dgm:prSet presAssocID="{C3F51752-49C7-4EBC-9FA4-06ADEB4E0045}" presName="compNode" presStyleCnt="0"/>
      <dgm:spPr/>
    </dgm:pt>
    <dgm:pt modelId="{550BAB05-79AB-4595-86AF-98143F66135C}" type="pres">
      <dgm:prSet presAssocID="{C3F51752-49C7-4EBC-9FA4-06ADEB4E0045}" presName="bgRect" presStyleLbl="bgShp" presStyleIdx="1" presStyleCnt="3"/>
      <dgm:spPr/>
    </dgm:pt>
    <dgm:pt modelId="{B74C11BB-6562-41A1-9392-2DB097FB4A9A}" type="pres">
      <dgm:prSet presAssocID="{C3F51752-49C7-4EBC-9FA4-06ADEB4E0045}"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3E3018B9-31BA-4625-8494-A4B7CA308DB9}" type="pres">
      <dgm:prSet presAssocID="{C3F51752-49C7-4EBC-9FA4-06ADEB4E0045}" presName="spaceRect" presStyleCnt="0"/>
      <dgm:spPr/>
    </dgm:pt>
    <dgm:pt modelId="{4001F47F-8164-4348-91F2-3495E5002758}" type="pres">
      <dgm:prSet presAssocID="{C3F51752-49C7-4EBC-9FA4-06ADEB4E0045}" presName="parTx" presStyleLbl="revTx" presStyleIdx="1" presStyleCnt="3">
        <dgm:presLayoutVars>
          <dgm:chMax val="0"/>
          <dgm:chPref val="0"/>
        </dgm:presLayoutVars>
      </dgm:prSet>
      <dgm:spPr/>
    </dgm:pt>
    <dgm:pt modelId="{E99D39B8-F737-4C44-8394-186F3114D818}" type="pres">
      <dgm:prSet presAssocID="{77BDEED5-AF6D-496B-BE74-4D3DF05FBDAF}" presName="sibTrans" presStyleCnt="0"/>
      <dgm:spPr/>
    </dgm:pt>
    <dgm:pt modelId="{B6D6F906-6334-42C3-A64E-D04AC8914E13}" type="pres">
      <dgm:prSet presAssocID="{4328AE71-6BE6-4DE4-9F43-828161F6E928}" presName="compNode" presStyleCnt="0"/>
      <dgm:spPr/>
    </dgm:pt>
    <dgm:pt modelId="{6FF20951-395D-4DA5-9393-03013AEBE73B}" type="pres">
      <dgm:prSet presAssocID="{4328AE71-6BE6-4DE4-9F43-828161F6E928}" presName="bgRect" presStyleLbl="bgShp" presStyleIdx="2" presStyleCnt="3"/>
      <dgm:spPr/>
    </dgm:pt>
    <dgm:pt modelId="{EDAA8549-3EFC-4DB8-97BD-CE26C360DC8F}" type="pres">
      <dgm:prSet presAssocID="{4328AE71-6BE6-4DE4-9F43-828161F6E928}"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rocessor"/>
        </a:ext>
      </dgm:extLst>
    </dgm:pt>
    <dgm:pt modelId="{902DDD10-382B-4A3A-A6AF-0EED5805DE20}" type="pres">
      <dgm:prSet presAssocID="{4328AE71-6BE6-4DE4-9F43-828161F6E928}" presName="spaceRect" presStyleCnt="0"/>
      <dgm:spPr/>
    </dgm:pt>
    <dgm:pt modelId="{7A373970-D7E8-4536-A0C4-7003079E71CC}" type="pres">
      <dgm:prSet presAssocID="{4328AE71-6BE6-4DE4-9F43-828161F6E928}" presName="parTx" presStyleLbl="revTx" presStyleIdx="2" presStyleCnt="3">
        <dgm:presLayoutVars>
          <dgm:chMax val="0"/>
          <dgm:chPref val="0"/>
        </dgm:presLayoutVars>
      </dgm:prSet>
      <dgm:spPr/>
    </dgm:pt>
  </dgm:ptLst>
  <dgm:cxnLst>
    <dgm:cxn modelId="{0399670D-432D-474C-AE1F-1C255A17C637}" srcId="{32BEACD4-168E-4280-9BFF-F8EA2E714CA4}" destId="{86B4608A-2E17-439A-9491-B52E9FFA5D32}" srcOrd="0" destOrd="0" parTransId="{51350037-D81B-493D-AD01-EFF12FF43081}" sibTransId="{14CF5D90-0ADB-4136-A908-AB44AA9A9A42}"/>
    <dgm:cxn modelId="{FEC5D544-192F-4A15-A3D3-1CDAC817E3C1}" type="presOf" srcId="{4328AE71-6BE6-4DE4-9F43-828161F6E928}" destId="{7A373970-D7E8-4536-A0C4-7003079E71CC}" srcOrd="0" destOrd="0" presId="urn:microsoft.com/office/officeart/2018/2/layout/IconVerticalSolidList"/>
    <dgm:cxn modelId="{869BB450-0DC0-4722-A666-055373C77650}" srcId="{32BEACD4-168E-4280-9BFF-F8EA2E714CA4}" destId="{4328AE71-6BE6-4DE4-9F43-828161F6E928}" srcOrd="2" destOrd="0" parTransId="{9A2D2AF4-67D3-40D4-A1FE-2960E75062C9}" sibTransId="{6832F921-DD80-45C2-9977-6218BCD00096}"/>
    <dgm:cxn modelId="{4BB2A484-BF82-4787-914E-A83AC02DFEF2}" srcId="{32BEACD4-168E-4280-9BFF-F8EA2E714CA4}" destId="{C3F51752-49C7-4EBC-9FA4-06ADEB4E0045}" srcOrd="1" destOrd="0" parTransId="{446E5C6D-4F98-41F2-98A4-46EC58BD61EF}" sibTransId="{77BDEED5-AF6D-496B-BE74-4D3DF05FBDAF}"/>
    <dgm:cxn modelId="{DB12269D-A131-40EB-9585-8713A2E720DE}" type="presOf" srcId="{86B4608A-2E17-439A-9491-B52E9FFA5D32}" destId="{54CCA32F-2F6B-4D9A-A65B-C796DBF95BF7}" srcOrd="0" destOrd="0" presId="urn:microsoft.com/office/officeart/2018/2/layout/IconVerticalSolidList"/>
    <dgm:cxn modelId="{5FD754B2-11F0-4E6D-AF49-DCC99DDC0B45}" type="presOf" srcId="{32BEACD4-168E-4280-9BFF-F8EA2E714CA4}" destId="{644B4958-6855-46B0-A016-E8320FD4337E}" srcOrd="0" destOrd="0" presId="urn:microsoft.com/office/officeart/2018/2/layout/IconVerticalSolidList"/>
    <dgm:cxn modelId="{7EAA62DF-4A72-482A-8FE5-B9660CF25746}" type="presOf" srcId="{C3F51752-49C7-4EBC-9FA4-06ADEB4E0045}" destId="{4001F47F-8164-4348-91F2-3495E5002758}" srcOrd="0" destOrd="0" presId="urn:microsoft.com/office/officeart/2018/2/layout/IconVerticalSolidList"/>
    <dgm:cxn modelId="{453E45DD-1D59-4054-9EA7-BEDF7BD6C357}" type="presParOf" srcId="{644B4958-6855-46B0-A016-E8320FD4337E}" destId="{1ED827E3-5879-430F-8071-FE8D08B79107}" srcOrd="0" destOrd="0" presId="urn:microsoft.com/office/officeart/2018/2/layout/IconVerticalSolidList"/>
    <dgm:cxn modelId="{F14B3F4A-9984-4998-9B1A-BFD423664449}" type="presParOf" srcId="{1ED827E3-5879-430F-8071-FE8D08B79107}" destId="{32E7AC4F-B5CE-49D1-8B0E-1211F26894DB}" srcOrd="0" destOrd="0" presId="urn:microsoft.com/office/officeart/2018/2/layout/IconVerticalSolidList"/>
    <dgm:cxn modelId="{446AB4EC-7FA3-469C-A19F-9FF3AF5D1C46}" type="presParOf" srcId="{1ED827E3-5879-430F-8071-FE8D08B79107}" destId="{ECF29EB8-696B-4E5F-B7B3-578772EB8AB1}" srcOrd="1" destOrd="0" presId="urn:microsoft.com/office/officeart/2018/2/layout/IconVerticalSolidList"/>
    <dgm:cxn modelId="{275ACCD5-0BA8-4130-A890-BF7743F48A1F}" type="presParOf" srcId="{1ED827E3-5879-430F-8071-FE8D08B79107}" destId="{77F92FA1-7A91-4C6D-BD61-6ED1F1388EF9}" srcOrd="2" destOrd="0" presId="urn:microsoft.com/office/officeart/2018/2/layout/IconVerticalSolidList"/>
    <dgm:cxn modelId="{F09BEAEB-6A2D-457F-9AB0-F28D1E3D35EE}" type="presParOf" srcId="{1ED827E3-5879-430F-8071-FE8D08B79107}" destId="{54CCA32F-2F6B-4D9A-A65B-C796DBF95BF7}" srcOrd="3" destOrd="0" presId="urn:microsoft.com/office/officeart/2018/2/layout/IconVerticalSolidList"/>
    <dgm:cxn modelId="{1046B98E-620D-48CF-8EEC-951A801BCF72}" type="presParOf" srcId="{644B4958-6855-46B0-A016-E8320FD4337E}" destId="{6D022FA9-0253-43E0-BFD1-8107988A0E8A}" srcOrd="1" destOrd="0" presId="urn:microsoft.com/office/officeart/2018/2/layout/IconVerticalSolidList"/>
    <dgm:cxn modelId="{19D81D6A-6976-40F0-9D44-1834576E30AC}" type="presParOf" srcId="{644B4958-6855-46B0-A016-E8320FD4337E}" destId="{D1833FCE-4F25-4CF5-BF6A-486CA19C8A5C}" srcOrd="2" destOrd="0" presId="urn:microsoft.com/office/officeart/2018/2/layout/IconVerticalSolidList"/>
    <dgm:cxn modelId="{7B5064F4-CB96-4809-B836-92E61EAF2DFB}" type="presParOf" srcId="{D1833FCE-4F25-4CF5-BF6A-486CA19C8A5C}" destId="{550BAB05-79AB-4595-86AF-98143F66135C}" srcOrd="0" destOrd="0" presId="urn:microsoft.com/office/officeart/2018/2/layout/IconVerticalSolidList"/>
    <dgm:cxn modelId="{5ED41704-D3E0-4DE8-BB8F-E49331F3B3B7}" type="presParOf" srcId="{D1833FCE-4F25-4CF5-BF6A-486CA19C8A5C}" destId="{B74C11BB-6562-41A1-9392-2DB097FB4A9A}" srcOrd="1" destOrd="0" presId="urn:microsoft.com/office/officeart/2018/2/layout/IconVerticalSolidList"/>
    <dgm:cxn modelId="{B5B40865-6CF4-495B-AA73-ADDE50BE37E1}" type="presParOf" srcId="{D1833FCE-4F25-4CF5-BF6A-486CA19C8A5C}" destId="{3E3018B9-31BA-4625-8494-A4B7CA308DB9}" srcOrd="2" destOrd="0" presId="urn:microsoft.com/office/officeart/2018/2/layout/IconVerticalSolidList"/>
    <dgm:cxn modelId="{160BEBF8-C1A7-4EB9-8DBE-3E41046D8D9A}" type="presParOf" srcId="{D1833FCE-4F25-4CF5-BF6A-486CA19C8A5C}" destId="{4001F47F-8164-4348-91F2-3495E5002758}" srcOrd="3" destOrd="0" presId="urn:microsoft.com/office/officeart/2018/2/layout/IconVerticalSolidList"/>
    <dgm:cxn modelId="{5BE1306D-3E67-405B-A6F7-D080A0BEBC59}" type="presParOf" srcId="{644B4958-6855-46B0-A016-E8320FD4337E}" destId="{E99D39B8-F737-4C44-8394-186F3114D818}" srcOrd="3" destOrd="0" presId="urn:microsoft.com/office/officeart/2018/2/layout/IconVerticalSolidList"/>
    <dgm:cxn modelId="{583208C4-C346-4683-B2B4-5ACF75DF16B5}" type="presParOf" srcId="{644B4958-6855-46B0-A016-E8320FD4337E}" destId="{B6D6F906-6334-42C3-A64E-D04AC8914E13}" srcOrd="4" destOrd="0" presId="urn:microsoft.com/office/officeart/2018/2/layout/IconVerticalSolidList"/>
    <dgm:cxn modelId="{51CDBC54-C2F9-46EF-A769-04C4D916DBC1}" type="presParOf" srcId="{B6D6F906-6334-42C3-A64E-D04AC8914E13}" destId="{6FF20951-395D-4DA5-9393-03013AEBE73B}" srcOrd="0" destOrd="0" presId="urn:microsoft.com/office/officeart/2018/2/layout/IconVerticalSolidList"/>
    <dgm:cxn modelId="{8449E1EC-51EC-4145-BF00-ADEE60498DDB}" type="presParOf" srcId="{B6D6F906-6334-42C3-A64E-D04AC8914E13}" destId="{EDAA8549-3EFC-4DB8-97BD-CE26C360DC8F}" srcOrd="1" destOrd="0" presId="urn:microsoft.com/office/officeart/2018/2/layout/IconVerticalSolidList"/>
    <dgm:cxn modelId="{67A8ECF7-B639-44E7-9C95-4DF7B13AA243}" type="presParOf" srcId="{B6D6F906-6334-42C3-A64E-D04AC8914E13}" destId="{902DDD10-382B-4A3A-A6AF-0EED5805DE20}" srcOrd="2" destOrd="0" presId="urn:microsoft.com/office/officeart/2018/2/layout/IconVerticalSolidList"/>
    <dgm:cxn modelId="{51306458-C9E9-42D7-A738-B316ED3D7880}" type="presParOf" srcId="{B6D6F906-6334-42C3-A64E-D04AC8914E13}" destId="{7A373970-D7E8-4536-A0C4-7003079E71CC}"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2D78F43-0840-4566-9FCD-8610F7528163}"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566F5E45-3776-4879-B47C-61072BF57ED0}">
      <dgm:prSet/>
      <dgm:spPr/>
      <dgm:t>
        <a:bodyPr/>
        <a:lstStyle/>
        <a:p>
          <a:r>
            <a:rPr lang="en-US"/>
            <a:t>Replicated pools are a type of pool in Ceph where multiple copies of an object are stored in different OSDs</a:t>
          </a:r>
        </a:p>
      </dgm:t>
    </dgm:pt>
    <dgm:pt modelId="{65070FD4-ABEB-4214-8138-12D6C7435ABE}" type="parTrans" cxnId="{0E8796BA-E164-4611-B045-9FA6742EA663}">
      <dgm:prSet/>
      <dgm:spPr/>
      <dgm:t>
        <a:bodyPr/>
        <a:lstStyle/>
        <a:p>
          <a:endParaRPr lang="en-US"/>
        </a:p>
      </dgm:t>
    </dgm:pt>
    <dgm:pt modelId="{330553AA-8F38-412D-8D66-DDB0A4ADEE88}" type="sibTrans" cxnId="{0E8796BA-E164-4611-B045-9FA6742EA663}">
      <dgm:prSet/>
      <dgm:spPr/>
      <dgm:t>
        <a:bodyPr/>
        <a:lstStyle/>
        <a:p>
          <a:endParaRPr lang="en-US"/>
        </a:p>
      </dgm:t>
    </dgm:pt>
    <dgm:pt modelId="{80647141-33C3-402C-B46D-2584F917F368}">
      <dgm:prSet/>
      <dgm:spPr/>
      <dgm:t>
        <a:bodyPr/>
        <a:lstStyle/>
        <a:p>
          <a:r>
            <a:rPr lang="en-US"/>
            <a:t>This strategy is simple and provides the highest level of data safety</a:t>
          </a:r>
        </a:p>
      </dgm:t>
    </dgm:pt>
    <dgm:pt modelId="{20E2C347-C5A5-4F51-A90B-EEEB69CC66FE}" type="parTrans" cxnId="{1D133C86-961B-49E7-AB1D-DA9B6EFBD742}">
      <dgm:prSet/>
      <dgm:spPr/>
      <dgm:t>
        <a:bodyPr/>
        <a:lstStyle/>
        <a:p>
          <a:endParaRPr lang="en-US"/>
        </a:p>
      </dgm:t>
    </dgm:pt>
    <dgm:pt modelId="{FBB2E940-CFC4-400B-AF0F-A8319739D08E}" type="sibTrans" cxnId="{1D133C86-961B-49E7-AB1D-DA9B6EFBD742}">
      <dgm:prSet/>
      <dgm:spPr/>
      <dgm:t>
        <a:bodyPr/>
        <a:lstStyle/>
        <a:p>
          <a:endParaRPr lang="en-US"/>
        </a:p>
      </dgm:t>
    </dgm:pt>
    <dgm:pt modelId="{59F03345-1B96-4BF1-BE2A-1B3547E24342}">
      <dgm:prSet/>
      <dgm:spPr/>
      <dgm:t>
        <a:bodyPr/>
        <a:lstStyle/>
        <a:p>
          <a:r>
            <a:rPr lang="en-US"/>
            <a:t>The number of copies can be defined during pool creation and provides a simple way to increase the redundancy of data</a:t>
          </a:r>
        </a:p>
      </dgm:t>
    </dgm:pt>
    <dgm:pt modelId="{5F01363F-46BB-4C48-A12C-5C730EBD7CBA}" type="parTrans" cxnId="{74B387EA-4CF8-4065-92DD-82C3F18F356B}">
      <dgm:prSet/>
      <dgm:spPr/>
      <dgm:t>
        <a:bodyPr/>
        <a:lstStyle/>
        <a:p>
          <a:endParaRPr lang="en-US"/>
        </a:p>
      </dgm:t>
    </dgm:pt>
    <dgm:pt modelId="{A7714610-7EBA-425C-917A-3ADED8FC4670}" type="sibTrans" cxnId="{74B387EA-4CF8-4065-92DD-82C3F18F356B}">
      <dgm:prSet/>
      <dgm:spPr/>
      <dgm:t>
        <a:bodyPr/>
        <a:lstStyle/>
        <a:p>
          <a:endParaRPr lang="en-US"/>
        </a:p>
      </dgm:t>
    </dgm:pt>
    <dgm:pt modelId="{A85C915E-EA2F-42CE-B37A-F17D9B8E4A46}" type="pres">
      <dgm:prSet presAssocID="{72D78F43-0840-4566-9FCD-8610F7528163}" presName="linear" presStyleCnt="0">
        <dgm:presLayoutVars>
          <dgm:animLvl val="lvl"/>
          <dgm:resizeHandles val="exact"/>
        </dgm:presLayoutVars>
      </dgm:prSet>
      <dgm:spPr/>
    </dgm:pt>
    <dgm:pt modelId="{9280FCBD-3A99-4FBE-BB8F-0C3A8BA19139}" type="pres">
      <dgm:prSet presAssocID="{566F5E45-3776-4879-B47C-61072BF57ED0}" presName="parentText" presStyleLbl="node1" presStyleIdx="0" presStyleCnt="3">
        <dgm:presLayoutVars>
          <dgm:chMax val="0"/>
          <dgm:bulletEnabled val="1"/>
        </dgm:presLayoutVars>
      </dgm:prSet>
      <dgm:spPr/>
    </dgm:pt>
    <dgm:pt modelId="{B8BFE3DC-0B21-47D5-B536-53D1EE2B6334}" type="pres">
      <dgm:prSet presAssocID="{330553AA-8F38-412D-8D66-DDB0A4ADEE88}" presName="spacer" presStyleCnt="0"/>
      <dgm:spPr/>
    </dgm:pt>
    <dgm:pt modelId="{6CF61ABD-2206-47A5-9ABF-CC14917A1B92}" type="pres">
      <dgm:prSet presAssocID="{80647141-33C3-402C-B46D-2584F917F368}" presName="parentText" presStyleLbl="node1" presStyleIdx="1" presStyleCnt="3">
        <dgm:presLayoutVars>
          <dgm:chMax val="0"/>
          <dgm:bulletEnabled val="1"/>
        </dgm:presLayoutVars>
      </dgm:prSet>
      <dgm:spPr/>
    </dgm:pt>
    <dgm:pt modelId="{E591093E-BA20-4231-AB84-1645D61CDF24}" type="pres">
      <dgm:prSet presAssocID="{FBB2E940-CFC4-400B-AF0F-A8319739D08E}" presName="spacer" presStyleCnt="0"/>
      <dgm:spPr/>
    </dgm:pt>
    <dgm:pt modelId="{A16C6552-8CD0-4A47-A081-5554FEB95326}" type="pres">
      <dgm:prSet presAssocID="{59F03345-1B96-4BF1-BE2A-1B3547E24342}" presName="parentText" presStyleLbl="node1" presStyleIdx="2" presStyleCnt="3">
        <dgm:presLayoutVars>
          <dgm:chMax val="0"/>
          <dgm:bulletEnabled val="1"/>
        </dgm:presLayoutVars>
      </dgm:prSet>
      <dgm:spPr/>
    </dgm:pt>
  </dgm:ptLst>
  <dgm:cxnLst>
    <dgm:cxn modelId="{1D133C86-961B-49E7-AB1D-DA9B6EFBD742}" srcId="{72D78F43-0840-4566-9FCD-8610F7528163}" destId="{80647141-33C3-402C-B46D-2584F917F368}" srcOrd="1" destOrd="0" parTransId="{20E2C347-C5A5-4F51-A90B-EEEB69CC66FE}" sibTransId="{FBB2E940-CFC4-400B-AF0F-A8319739D08E}"/>
    <dgm:cxn modelId="{5A88F69F-3C56-48FA-A6C5-F3A9503F96BB}" type="presOf" srcId="{80647141-33C3-402C-B46D-2584F917F368}" destId="{6CF61ABD-2206-47A5-9ABF-CC14917A1B92}" srcOrd="0" destOrd="0" presId="urn:microsoft.com/office/officeart/2005/8/layout/vList2"/>
    <dgm:cxn modelId="{0E8796BA-E164-4611-B045-9FA6742EA663}" srcId="{72D78F43-0840-4566-9FCD-8610F7528163}" destId="{566F5E45-3776-4879-B47C-61072BF57ED0}" srcOrd="0" destOrd="0" parTransId="{65070FD4-ABEB-4214-8138-12D6C7435ABE}" sibTransId="{330553AA-8F38-412D-8D66-DDB0A4ADEE88}"/>
    <dgm:cxn modelId="{ECE4DACB-E315-4616-BA70-0F73F2021E8A}" type="presOf" srcId="{566F5E45-3776-4879-B47C-61072BF57ED0}" destId="{9280FCBD-3A99-4FBE-BB8F-0C3A8BA19139}" srcOrd="0" destOrd="0" presId="urn:microsoft.com/office/officeart/2005/8/layout/vList2"/>
    <dgm:cxn modelId="{974ADADC-01A2-49F6-8B72-1F3C18757022}" type="presOf" srcId="{59F03345-1B96-4BF1-BE2A-1B3547E24342}" destId="{A16C6552-8CD0-4A47-A081-5554FEB95326}" srcOrd="0" destOrd="0" presId="urn:microsoft.com/office/officeart/2005/8/layout/vList2"/>
    <dgm:cxn modelId="{74B387EA-4CF8-4065-92DD-82C3F18F356B}" srcId="{72D78F43-0840-4566-9FCD-8610F7528163}" destId="{59F03345-1B96-4BF1-BE2A-1B3547E24342}" srcOrd="2" destOrd="0" parTransId="{5F01363F-46BB-4C48-A12C-5C730EBD7CBA}" sibTransId="{A7714610-7EBA-425C-917A-3ADED8FC4670}"/>
    <dgm:cxn modelId="{44B6F2F6-8C36-4D0A-A152-E2F440076ACE}" type="presOf" srcId="{72D78F43-0840-4566-9FCD-8610F7528163}" destId="{A85C915E-EA2F-42CE-B37A-F17D9B8E4A46}" srcOrd="0" destOrd="0" presId="urn:microsoft.com/office/officeart/2005/8/layout/vList2"/>
    <dgm:cxn modelId="{9CB7ECB4-E530-4515-B22B-3C797CC67394}" type="presParOf" srcId="{A85C915E-EA2F-42CE-B37A-F17D9B8E4A46}" destId="{9280FCBD-3A99-4FBE-BB8F-0C3A8BA19139}" srcOrd="0" destOrd="0" presId="urn:microsoft.com/office/officeart/2005/8/layout/vList2"/>
    <dgm:cxn modelId="{0A3EF0EE-CDEA-468F-B2ED-DC2AB30FBBA4}" type="presParOf" srcId="{A85C915E-EA2F-42CE-B37A-F17D9B8E4A46}" destId="{B8BFE3DC-0B21-47D5-B536-53D1EE2B6334}" srcOrd="1" destOrd="0" presId="urn:microsoft.com/office/officeart/2005/8/layout/vList2"/>
    <dgm:cxn modelId="{C66A8CDD-466D-4F16-920C-2EE509DDA9E1}" type="presParOf" srcId="{A85C915E-EA2F-42CE-B37A-F17D9B8E4A46}" destId="{6CF61ABD-2206-47A5-9ABF-CC14917A1B92}" srcOrd="2" destOrd="0" presId="urn:microsoft.com/office/officeart/2005/8/layout/vList2"/>
    <dgm:cxn modelId="{B65A2157-2531-4B99-84E8-7BEE27E13DE8}" type="presParOf" srcId="{A85C915E-EA2F-42CE-B37A-F17D9B8E4A46}" destId="{E591093E-BA20-4231-AB84-1645D61CDF24}" srcOrd="3" destOrd="0" presId="urn:microsoft.com/office/officeart/2005/8/layout/vList2"/>
    <dgm:cxn modelId="{64257EF4-CDE4-4966-A812-095F6393C827}" type="presParOf" srcId="{A85C915E-EA2F-42CE-B37A-F17D9B8E4A46}" destId="{A16C6552-8CD0-4A47-A081-5554FEB95326}"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E7AC4F-B5CE-49D1-8B0E-1211F26894DB}">
      <dsp:nvSpPr>
        <dsp:cNvPr id="0" name=""/>
        <dsp:cNvSpPr/>
      </dsp:nvSpPr>
      <dsp:spPr>
        <a:xfrm>
          <a:off x="0" y="531"/>
          <a:ext cx="10515600" cy="1244702"/>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CF29EB8-696B-4E5F-B7B3-578772EB8AB1}">
      <dsp:nvSpPr>
        <dsp:cNvPr id="0" name=""/>
        <dsp:cNvSpPr/>
      </dsp:nvSpPr>
      <dsp:spPr>
        <a:xfrm>
          <a:off x="376522" y="280590"/>
          <a:ext cx="684586" cy="68458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4CCA32F-2F6B-4D9A-A65B-C796DBF95BF7}">
      <dsp:nvSpPr>
        <dsp:cNvPr id="0" name=""/>
        <dsp:cNvSpPr/>
      </dsp:nvSpPr>
      <dsp:spPr>
        <a:xfrm>
          <a:off x="1437631" y="531"/>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1022350">
            <a:lnSpc>
              <a:spcPct val="90000"/>
            </a:lnSpc>
            <a:spcBef>
              <a:spcPct val="0"/>
            </a:spcBef>
            <a:spcAft>
              <a:spcPct val="35000"/>
            </a:spcAft>
            <a:buNone/>
          </a:pPr>
          <a:r>
            <a:rPr lang="en-US" sz="2300" kern="1200"/>
            <a:t>Ceph, first developed by Sage Weil for his PhD dissertation in 2005, is a highly-resilient software-defined storage system that aims to provide high performance, reliability, and scalability</a:t>
          </a:r>
        </a:p>
      </dsp:txBody>
      <dsp:txXfrm>
        <a:off x="1437631" y="531"/>
        <a:ext cx="9077968" cy="1244702"/>
      </dsp:txXfrm>
    </dsp:sp>
    <dsp:sp modelId="{550BAB05-79AB-4595-86AF-98143F66135C}">
      <dsp:nvSpPr>
        <dsp:cNvPr id="0" name=""/>
        <dsp:cNvSpPr/>
      </dsp:nvSpPr>
      <dsp:spPr>
        <a:xfrm>
          <a:off x="0" y="1556410"/>
          <a:ext cx="10515600" cy="1244702"/>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74C11BB-6562-41A1-9392-2DB097FB4A9A}">
      <dsp:nvSpPr>
        <dsp:cNvPr id="0" name=""/>
        <dsp:cNvSpPr/>
      </dsp:nvSpPr>
      <dsp:spPr>
        <a:xfrm>
          <a:off x="376522" y="1836468"/>
          <a:ext cx="684586" cy="68458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001F47F-8164-4348-91F2-3495E5002758}">
      <dsp:nvSpPr>
        <dsp:cNvPr id="0" name=""/>
        <dsp:cNvSpPr/>
      </dsp:nvSpPr>
      <dsp:spPr>
        <a:xfrm>
          <a:off x="1437631" y="1556410"/>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1022350">
            <a:lnSpc>
              <a:spcPct val="90000"/>
            </a:lnSpc>
            <a:spcBef>
              <a:spcPct val="0"/>
            </a:spcBef>
            <a:spcAft>
              <a:spcPct val="35000"/>
            </a:spcAft>
            <a:buNone/>
          </a:pPr>
          <a:r>
            <a:rPr lang="en-US" sz="2300" kern="1200"/>
            <a:t>It uniquely decouples data and metadata operations, effectively handling their distribution across diverse storage devices independently</a:t>
          </a:r>
        </a:p>
      </dsp:txBody>
      <dsp:txXfrm>
        <a:off x="1437631" y="1556410"/>
        <a:ext cx="9077968" cy="1244702"/>
      </dsp:txXfrm>
    </dsp:sp>
    <dsp:sp modelId="{6FF20951-395D-4DA5-9393-03013AEBE73B}">
      <dsp:nvSpPr>
        <dsp:cNvPr id="0" name=""/>
        <dsp:cNvSpPr/>
      </dsp:nvSpPr>
      <dsp:spPr>
        <a:xfrm>
          <a:off x="0" y="3112289"/>
          <a:ext cx="10515600" cy="1244702"/>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DAA8549-3EFC-4DB8-97BD-CE26C360DC8F}">
      <dsp:nvSpPr>
        <dsp:cNvPr id="0" name=""/>
        <dsp:cNvSpPr/>
      </dsp:nvSpPr>
      <dsp:spPr>
        <a:xfrm>
          <a:off x="376522" y="3392347"/>
          <a:ext cx="684586" cy="68458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A373970-D7E8-4536-A0C4-7003079E71CC}">
      <dsp:nvSpPr>
        <dsp:cNvPr id="0" name=""/>
        <dsp:cNvSpPr/>
      </dsp:nvSpPr>
      <dsp:spPr>
        <a:xfrm>
          <a:off x="1437631" y="3112289"/>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1022350">
            <a:lnSpc>
              <a:spcPct val="90000"/>
            </a:lnSpc>
            <a:spcBef>
              <a:spcPct val="0"/>
            </a:spcBef>
            <a:spcAft>
              <a:spcPct val="35000"/>
            </a:spcAft>
            <a:buNone/>
          </a:pPr>
          <a:r>
            <a:rPr lang="en-US" sz="2300" kern="1200"/>
            <a:t>Ceph provides software-defined storage which efficiently operates on commodity hardware, making it cost-effective</a:t>
          </a:r>
        </a:p>
      </dsp:txBody>
      <dsp:txXfrm>
        <a:off x="1437631" y="3112289"/>
        <a:ext cx="9077968" cy="124470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E7AC4F-B5CE-49D1-8B0E-1211F26894DB}">
      <dsp:nvSpPr>
        <dsp:cNvPr id="0" name=""/>
        <dsp:cNvSpPr/>
      </dsp:nvSpPr>
      <dsp:spPr>
        <a:xfrm>
          <a:off x="0" y="531"/>
          <a:ext cx="10515600" cy="1244702"/>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CF29EB8-696B-4E5F-B7B3-578772EB8AB1}">
      <dsp:nvSpPr>
        <dsp:cNvPr id="0" name=""/>
        <dsp:cNvSpPr/>
      </dsp:nvSpPr>
      <dsp:spPr>
        <a:xfrm>
          <a:off x="376522" y="280590"/>
          <a:ext cx="684586" cy="68458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4CCA32F-2F6B-4D9A-A65B-C796DBF95BF7}">
      <dsp:nvSpPr>
        <dsp:cNvPr id="0" name=""/>
        <dsp:cNvSpPr/>
      </dsp:nvSpPr>
      <dsp:spPr>
        <a:xfrm>
          <a:off x="1437631" y="531"/>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755650">
            <a:lnSpc>
              <a:spcPct val="90000"/>
            </a:lnSpc>
            <a:spcBef>
              <a:spcPct val="0"/>
            </a:spcBef>
            <a:spcAft>
              <a:spcPct val="35000"/>
            </a:spcAft>
            <a:buNone/>
          </a:pPr>
          <a:r>
            <a:rPr lang="en-IN" sz="1700" b="1" kern="1200" dirty="0" err="1"/>
            <a:t>Ceph</a:t>
          </a:r>
          <a:r>
            <a:rPr lang="en-IN" sz="1700" b="1" kern="1200" dirty="0"/>
            <a:t> OSD </a:t>
          </a:r>
          <a:r>
            <a:rPr lang="en-IN" sz="1700" b="1" kern="1200" dirty="0" err="1"/>
            <a:t>Daemon:</a:t>
          </a:r>
          <a:r>
            <a:rPr lang="en-IN" sz="1700" kern="1200" dirty="0" err="1"/>
            <a:t>Ceph</a:t>
          </a:r>
          <a:r>
            <a:rPr lang="en-IN" sz="1700" kern="1200" dirty="0"/>
            <a:t> OSDs store data on behalf of </a:t>
          </a:r>
          <a:r>
            <a:rPr lang="en-IN" sz="1700" kern="1200" dirty="0" err="1"/>
            <a:t>Ceph</a:t>
          </a:r>
          <a:r>
            <a:rPr lang="en-IN" sz="1700" kern="1200" dirty="0"/>
            <a:t> clients. Additionally, </a:t>
          </a:r>
          <a:r>
            <a:rPr lang="en-IN" sz="1700" kern="1200" dirty="0" err="1"/>
            <a:t>Ceph</a:t>
          </a:r>
          <a:r>
            <a:rPr lang="en-IN" sz="1700" kern="1200" dirty="0"/>
            <a:t> OSDs utilize the CPU, memory and networking of </a:t>
          </a:r>
          <a:r>
            <a:rPr lang="en-IN" sz="1700" kern="1200" dirty="0" err="1"/>
            <a:t>Ceph</a:t>
          </a:r>
          <a:r>
            <a:rPr lang="en-IN" sz="1700" kern="1200" dirty="0"/>
            <a:t> nodes to perform data replication, erasure coding, rebalancing, recovery, monitoring and reporting functions.</a:t>
          </a:r>
          <a:endParaRPr lang="en-US" sz="1700" kern="1200" dirty="0"/>
        </a:p>
      </dsp:txBody>
      <dsp:txXfrm>
        <a:off x="1437631" y="531"/>
        <a:ext cx="9077968" cy="1244702"/>
      </dsp:txXfrm>
    </dsp:sp>
    <dsp:sp modelId="{550BAB05-79AB-4595-86AF-98143F66135C}">
      <dsp:nvSpPr>
        <dsp:cNvPr id="0" name=""/>
        <dsp:cNvSpPr/>
      </dsp:nvSpPr>
      <dsp:spPr>
        <a:xfrm>
          <a:off x="0" y="1556410"/>
          <a:ext cx="10515600" cy="1244702"/>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74C11BB-6562-41A1-9392-2DB097FB4A9A}">
      <dsp:nvSpPr>
        <dsp:cNvPr id="0" name=""/>
        <dsp:cNvSpPr/>
      </dsp:nvSpPr>
      <dsp:spPr>
        <a:xfrm>
          <a:off x="376522" y="1836468"/>
          <a:ext cx="684586" cy="68458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001F47F-8164-4348-91F2-3495E5002758}">
      <dsp:nvSpPr>
        <dsp:cNvPr id="0" name=""/>
        <dsp:cNvSpPr/>
      </dsp:nvSpPr>
      <dsp:spPr>
        <a:xfrm>
          <a:off x="1437631" y="1556410"/>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755650">
            <a:lnSpc>
              <a:spcPct val="90000"/>
            </a:lnSpc>
            <a:spcBef>
              <a:spcPct val="0"/>
            </a:spcBef>
            <a:spcAft>
              <a:spcPct val="35000"/>
            </a:spcAft>
            <a:buNone/>
          </a:pPr>
          <a:r>
            <a:rPr lang="en-US" sz="1700" b="1" kern="1200" dirty="0" err="1"/>
            <a:t>Ceph</a:t>
          </a:r>
          <a:r>
            <a:rPr lang="en-US" sz="1700" b="1" kern="1200" dirty="0"/>
            <a:t> Monitor: </a:t>
          </a:r>
          <a:r>
            <a:rPr lang="en-US" sz="1700" kern="1200" dirty="0"/>
            <a:t>A </a:t>
          </a:r>
          <a:r>
            <a:rPr lang="en-US" sz="1700" kern="1200" dirty="0" err="1"/>
            <a:t>Ceph</a:t>
          </a:r>
          <a:r>
            <a:rPr lang="en-US" sz="1700" kern="1200" dirty="0"/>
            <a:t> Monitor maintains a master copy of the Red Hat </a:t>
          </a:r>
          <a:r>
            <a:rPr lang="en-US" sz="1700" kern="1200" dirty="0" err="1"/>
            <a:t>Ceph</a:t>
          </a:r>
          <a:r>
            <a:rPr lang="en-US" sz="1700" kern="1200" dirty="0"/>
            <a:t> Storage cluster map with the current state of the Red Hat </a:t>
          </a:r>
          <a:r>
            <a:rPr lang="en-US" sz="1700" kern="1200" dirty="0" err="1"/>
            <a:t>Ceph</a:t>
          </a:r>
          <a:r>
            <a:rPr lang="en-US" sz="1700" kern="1200" dirty="0"/>
            <a:t> Storage cluster. Monitors require high consistency, and use </a:t>
          </a:r>
          <a:r>
            <a:rPr lang="en-US" sz="1700" kern="1200" dirty="0" err="1"/>
            <a:t>Paxos</a:t>
          </a:r>
          <a:r>
            <a:rPr lang="en-US" sz="1700" kern="1200" dirty="0"/>
            <a:t> to ensure agreement about the state of the Red Hat </a:t>
          </a:r>
          <a:r>
            <a:rPr lang="en-US" sz="1700" kern="1200" dirty="0" err="1"/>
            <a:t>Ceph</a:t>
          </a:r>
          <a:r>
            <a:rPr lang="en-US" sz="1700" kern="1200" dirty="0"/>
            <a:t> Storage cluster</a:t>
          </a:r>
        </a:p>
      </dsp:txBody>
      <dsp:txXfrm>
        <a:off x="1437631" y="1556410"/>
        <a:ext cx="9077968" cy="1244702"/>
      </dsp:txXfrm>
    </dsp:sp>
    <dsp:sp modelId="{6FF20951-395D-4DA5-9393-03013AEBE73B}">
      <dsp:nvSpPr>
        <dsp:cNvPr id="0" name=""/>
        <dsp:cNvSpPr/>
      </dsp:nvSpPr>
      <dsp:spPr>
        <a:xfrm>
          <a:off x="0" y="3112289"/>
          <a:ext cx="10515600" cy="1244702"/>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DAA8549-3EFC-4DB8-97BD-CE26C360DC8F}">
      <dsp:nvSpPr>
        <dsp:cNvPr id="0" name=""/>
        <dsp:cNvSpPr/>
      </dsp:nvSpPr>
      <dsp:spPr>
        <a:xfrm>
          <a:off x="376522" y="3392347"/>
          <a:ext cx="684586" cy="68458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A373970-D7E8-4536-A0C4-7003079E71CC}">
      <dsp:nvSpPr>
        <dsp:cNvPr id="0" name=""/>
        <dsp:cNvSpPr/>
      </dsp:nvSpPr>
      <dsp:spPr>
        <a:xfrm>
          <a:off x="1437631" y="3112289"/>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755650">
            <a:lnSpc>
              <a:spcPct val="90000"/>
            </a:lnSpc>
            <a:spcBef>
              <a:spcPct val="0"/>
            </a:spcBef>
            <a:spcAft>
              <a:spcPct val="35000"/>
            </a:spcAft>
            <a:buNone/>
          </a:pPr>
          <a:r>
            <a:rPr lang="en-US" sz="1700" kern="1200" dirty="0"/>
            <a:t>The </a:t>
          </a:r>
          <a:r>
            <a:rPr lang="en-US" sz="1700" kern="1200" dirty="0" err="1"/>
            <a:t>Ceph</a:t>
          </a:r>
          <a:r>
            <a:rPr lang="en-US" sz="1700" kern="1200" dirty="0"/>
            <a:t> Manager handles execution of many of the read-only </a:t>
          </a:r>
          <a:r>
            <a:rPr lang="en-US" sz="1700" kern="1200" dirty="0" err="1"/>
            <a:t>Ceph</a:t>
          </a:r>
          <a:r>
            <a:rPr lang="en-US" sz="1700" kern="1200" dirty="0"/>
            <a:t> CLI queries, such as placement group statistics. The </a:t>
          </a:r>
          <a:r>
            <a:rPr lang="en-US" sz="1700" kern="1200" dirty="0" err="1"/>
            <a:t>Ceph</a:t>
          </a:r>
          <a:r>
            <a:rPr lang="en-US" sz="1700" kern="1200" dirty="0"/>
            <a:t> Manager also provides the RESTful monitoring APIs</a:t>
          </a:r>
        </a:p>
      </dsp:txBody>
      <dsp:txXfrm>
        <a:off x="1437631" y="3112289"/>
        <a:ext cx="9077968" cy="124470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80FCBD-3A99-4FBE-BB8F-0C3A8BA19139}">
      <dsp:nvSpPr>
        <dsp:cNvPr id="0" name=""/>
        <dsp:cNvSpPr/>
      </dsp:nvSpPr>
      <dsp:spPr>
        <a:xfrm>
          <a:off x="0" y="410968"/>
          <a:ext cx="7559504" cy="175968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a:t>Replicated pools are a type of pool in Ceph where multiple copies of an object are stored in different OSDs</a:t>
          </a:r>
        </a:p>
      </dsp:txBody>
      <dsp:txXfrm>
        <a:off x="85900" y="496868"/>
        <a:ext cx="7387704" cy="1587880"/>
      </dsp:txXfrm>
    </dsp:sp>
    <dsp:sp modelId="{6CF61ABD-2206-47A5-9ABF-CC14917A1B92}">
      <dsp:nvSpPr>
        <dsp:cNvPr id="0" name=""/>
        <dsp:cNvSpPr/>
      </dsp:nvSpPr>
      <dsp:spPr>
        <a:xfrm>
          <a:off x="0" y="2262808"/>
          <a:ext cx="7559504" cy="1759680"/>
        </a:xfrm>
        <a:prstGeom prst="roundRect">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a:t>This strategy is simple and provides the highest level of data safety</a:t>
          </a:r>
        </a:p>
      </dsp:txBody>
      <dsp:txXfrm>
        <a:off x="85900" y="2348708"/>
        <a:ext cx="7387704" cy="1587880"/>
      </dsp:txXfrm>
    </dsp:sp>
    <dsp:sp modelId="{A16C6552-8CD0-4A47-A081-5554FEB95326}">
      <dsp:nvSpPr>
        <dsp:cNvPr id="0" name=""/>
        <dsp:cNvSpPr/>
      </dsp:nvSpPr>
      <dsp:spPr>
        <a:xfrm>
          <a:off x="0" y="4114648"/>
          <a:ext cx="7559504" cy="1759680"/>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a:t>The number of copies can be defined during pool creation and provides a simple way to increase the redundancy of data</a:t>
          </a:r>
        </a:p>
      </dsp:txBody>
      <dsp:txXfrm>
        <a:off x="85900" y="4200548"/>
        <a:ext cx="7387704" cy="158788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jpeg>
</file>

<file path=ppt/media/image13.jpeg>
</file>

<file path=ppt/media/image14.png>
</file>

<file path=ppt/media/image15.png>
</file>

<file path=ppt/media/image16.jpeg>
</file>

<file path=ppt/media/image17.jpeg>
</file>

<file path=ppt/media/image18.jpeg>
</file>

<file path=ppt/media/image19.jpeg>
</file>

<file path=ppt/media/image2.png>
</file>

<file path=ppt/media/image20.png>
</file>

<file path=ppt/media/image21.png>
</file>

<file path=ppt/media/image22.jpeg>
</file>

<file path=ppt/media/image23.jpe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eg>
</file>

<file path=ppt/media/image45.jpeg>
</file>

<file path=ppt/media/image46.jpeg>
</file>

<file path=ppt/media/image47.jpeg>
</file>

<file path=ppt/media/image5.svg>
</file>

<file path=ppt/media/image6.png>
</file>

<file path=ppt/media/image7.sv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E9EEE-16ED-4176-B32B-5AB272ABC3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3C40F01-B648-46AB-9E5B-18067C2E048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2A3118A-983C-4BAB-A2F5-F241AF813A00}"/>
              </a:ext>
            </a:extLst>
          </p:cNvPr>
          <p:cNvSpPr>
            <a:spLocks noGrp="1"/>
          </p:cNvSpPr>
          <p:nvPr>
            <p:ph type="dt" sz="half" idx="10"/>
          </p:nvPr>
        </p:nvSpPr>
        <p:spPr/>
        <p:txBody>
          <a:bodyPr/>
          <a:lstStyle/>
          <a:p>
            <a:fld id="{4B524534-9969-4CB2-9ABD-C21CB6C0DCA9}" type="datetimeFigureOut">
              <a:rPr lang="en-US" smtClean="0"/>
              <a:t>7/16/2023</a:t>
            </a:fld>
            <a:endParaRPr lang="en-US"/>
          </a:p>
        </p:txBody>
      </p:sp>
      <p:sp>
        <p:nvSpPr>
          <p:cNvPr id="5" name="Footer Placeholder 4">
            <a:extLst>
              <a:ext uri="{FF2B5EF4-FFF2-40B4-BE49-F238E27FC236}">
                <a16:creationId xmlns:a16="http://schemas.microsoft.com/office/drawing/2014/main" id="{8FD13612-C528-4317-81AF-FF4A87278D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4E5F64-03B8-4684-BD50-660EC9D3ABB6}"/>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15997059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F275A-987F-4EB6-A02A-0F0B8350DFC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6EABF2B-AEBA-4F1F-BD9C-1FAC356CC73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3A9D9E-F4D3-4F95-A71F-9FA31CBABF8E}"/>
              </a:ext>
            </a:extLst>
          </p:cNvPr>
          <p:cNvSpPr>
            <a:spLocks noGrp="1"/>
          </p:cNvSpPr>
          <p:nvPr>
            <p:ph type="dt" sz="half" idx="10"/>
          </p:nvPr>
        </p:nvSpPr>
        <p:spPr/>
        <p:txBody>
          <a:bodyPr/>
          <a:lstStyle/>
          <a:p>
            <a:fld id="{4B524534-9969-4CB2-9ABD-C21CB6C0DCA9}" type="datetimeFigureOut">
              <a:rPr lang="en-US" smtClean="0"/>
              <a:t>7/16/2023</a:t>
            </a:fld>
            <a:endParaRPr lang="en-US"/>
          </a:p>
        </p:txBody>
      </p:sp>
      <p:sp>
        <p:nvSpPr>
          <p:cNvPr id="5" name="Footer Placeholder 4">
            <a:extLst>
              <a:ext uri="{FF2B5EF4-FFF2-40B4-BE49-F238E27FC236}">
                <a16:creationId xmlns:a16="http://schemas.microsoft.com/office/drawing/2014/main" id="{2DD0BFFA-6385-42DE-BC39-BADAE39553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B3FC63-CD2A-43FC-849B-2384A09A6B85}"/>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41365302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A982B9-263E-4D5E-B6F5-C8C6D7DBDAF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64915C8-B3EF-48AE-92A3-4F945016D63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64A600-AEDA-4D25-AA64-549A1B2DDCFB}"/>
              </a:ext>
            </a:extLst>
          </p:cNvPr>
          <p:cNvSpPr>
            <a:spLocks noGrp="1"/>
          </p:cNvSpPr>
          <p:nvPr>
            <p:ph type="dt" sz="half" idx="10"/>
          </p:nvPr>
        </p:nvSpPr>
        <p:spPr/>
        <p:txBody>
          <a:bodyPr/>
          <a:lstStyle/>
          <a:p>
            <a:fld id="{4B524534-9969-4CB2-9ABD-C21CB6C0DCA9}" type="datetimeFigureOut">
              <a:rPr lang="en-US" smtClean="0"/>
              <a:t>7/16/2023</a:t>
            </a:fld>
            <a:endParaRPr lang="en-US"/>
          </a:p>
        </p:txBody>
      </p:sp>
      <p:sp>
        <p:nvSpPr>
          <p:cNvPr id="5" name="Footer Placeholder 4">
            <a:extLst>
              <a:ext uri="{FF2B5EF4-FFF2-40B4-BE49-F238E27FC236}">
                <a16:creationId xmlns:a16="http://schemas.microsoft.com/office/drawing/2014/main" id="{C42D1FE4-F416-4606-A61E-0E45A90A3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5BFB76-0582-4C73-8D0D-370BEE6221A2}"/>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2638492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DC6E3-6B76-4F2D-97CC-E8B92535604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4B720C-0417-4857-96DB-ABBD0B12270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824CDB-185C-4254-8ED4-E5C2086EBB84}"/>
              </a:ext>
            </a:extLst>
          </p:cNvPr>
          <p:cNvSpPr>
            <a:spLocks noGrp="1"/>
          </p:cNvSpPr>
          <p:nvPr>
            <p:ph type="dt" sz="half" idx="10"/>
          </p:nvPr>
        </p:nvSpPr>
        <p:spPr/>
        <p:txBody>
          <a:bodyPr/>
          <a:lstStyle/>
          <a:p>
            <a:fld id="{4B524534-9969-4CB2-9ABD-C21CB6C0DCA9}" type="datetimeFigureOut">
              <a:rPr lang="en-US" smtClean="0"/>
              <a:t>7/16/2023</a:t>
            </a:fld>
            <a:endParaRPr lang="en-US"/>
          </a:p>
        </p:txBody>
      </p:sp>
      <p:sp>
        <p:nvSpPr>
          <p:cNvPr id="5" name="Footer Placeholder 4">
            <a:extLst>
              <a:ext uri="{FF2B5EF4-FFF2-40B4-BE49-F238E27FC236}">
                <a16:creationId xmlns:a16="http://schemas.microsoft.com/office/drawing/2014/main" id="{822DD368-6DBC-45CB-80C8-97060A180A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59FE74-6212-4D92-9932-D66EF8921D21}"/>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3245595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71F78-E800-43B6-A288-9CBD21FF9AC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68E8258-7259-466A-B848-0A7BDF6962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2F2AE53-1AE6-4515-9E7C-4DF370399020}"/>
              </a:ext>
            </a:extLst>
          </p:cNvPr>
          <p:cNvSpPr>
            <a:spLocks noGrp="1"/>
          </p:cNvSpPr>
          <p:nvPr>
            <p:ph type="dt" sz="half" idx="10"/>
          </p:nvPr>
        </p:nvSpPr>
        <p:spPr/>
        <p:txBody>
          <a:bodyPr/>
          <a:lstStyle/>
          <a:p>
            <a:fld id="{4B524534-9969-4CB2-9ABD-C21CB6C0DCA9}" type="datetimeFigureOut">
              <a:rPr lang="en-US" smtClean="0"/>
              <a:t>7/16/2023</a:t>
            </a:fld>
            <a:endParaRPr lang="en-US"/>
          </a:p>
        </p:txBody>
      </p:sp>
      <p:sp>
        <p:nvSpPr>
          <p:cNvPr id="5" name="Footer Placeholder 4">
            <a:extLst>
              <a:ext uri="{FF2B5EF4-FFF2-40B4-BE49-F238E27FC236}">
                <a16:creationId xmlns:a16="http://schemas.microsoft.com/office/drawing/2014/main" id="{80D55D63-C6EE-4D5C-B7A9-95A1E6D180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463A6C-0F5A-4140-86D7-CEA5DA9D2F91}"/>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20578789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1452A-1AAC-41B7-9698-E4A536710D9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80F0C6-2ABB-45B6-AE72-F4B46AEA5CF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96BF74-B5B0-48C9-8830-CBA5FA0ABEA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628EC25-05AD-42BA-9E6F-CB33230764C6}"/>
              </a:ext>
            </a:extLst>
          </p:cNvPr>
          <p:cNvSpPr>
            <a:spLocks noGrp="1"/>
          </p:cNvSpPr>
          <p:nvPr>
            <p:ph type="dt" sz="half" idx="10"/>
          </p:nvPr>
        </p:nvSpPr>
        <p:spPr/>
        <p:txBody>
          <a:bodyPr/>
          <a:lstStyle/>
          <a:p>
            <a:fld id="{4B524534-9969-4CB2-9ABD-C21CB6C0DCA9}" type="datetimeFigureOut">
              <a:rPr lang="en-US" smtClean="0"/>
              <a:t>7/16/2023</a:t>
            </a:fld>
            <a:endParaRPr lang="en-US"/>
          </a:p>
        </p:txBody>
      </p:sp>
      <p:sp>
        <p:nvSpPr>
          <p:cNvPr id="6" name="Footer Placeholder 5">
            <a:extLst>
              <a:ext uri="{FF2B5EF4-FFF2-40B4-BE49-F238E27FC236}">
                <a16:creationId xmlns:a16="http://schemas.microsoft.com/office/drawing/2014/main" id="{8C912A1E-D315-4BA7-ABB2-E712C20C99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F485FA-A2AC-49CA-9A83-C92CE36BA44B}"/>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12812978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78BFD-420B-47B1-A399-28337F7FE0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C7B09AA-FB5C-43B5-B943-D56018E7A1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D5D0E27-DA14-405A-9146-FD721CFD90B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FE33A21-3231-4570-9504-DEB8F019836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32927E2-FB38-41BF-B8D6-2EF618DE3EA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620403D-0D2B-4F1F-9759-5D2C6F2EF7DD}"/>
              </a:ext>
            </a:extLst>
          </p:cNvPr>
          <p:cNvSpPr>
            <a:spLocks noGrp="1"/>
          </p:cNvSpPr>
          <p:nvPr>
            <p:ph type="dt" sz="half" idx="10"/>
          </p:nvPr>
        </p:nvSpPr>
        <p:spPr/>
        <p:txBody>
          <a:bodyPr/>
          <a:lstStyle/>
          <a:p>
            <a:fld id="{4B524534-9969-4CB2-9ABD-C21CB6C0DCA9}" type="datetimeFigureOut">
              <a:rPr lang="en-US" smtClean="0"/>
              <a:t>7/16/2023</a:t>
            </a:fld>
            <a:endParaRPr lang="en-US"/>
          </a:p>
        </p:txBody>
      </p:sp>
      <p:sp>
        <p:nvSpPr>
          <p:cNvPr id="8" name="Footer Placeholder 7">
            <a:extLst>
              <a:ext uri="{FF2B5EF4-FFF2-40B4-BE49-F238E27FC236}">
                <a16:creationId xmlns:a16="http://schemas.microsoft.com/office/drawing/2014/main" id="{BAD5D7F8-7B2A-42B7-9364-8B44FD6A5E0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833F565-160A-49C2-AAC3-B286AF284C52}"/>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32488020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607B34-953F-46E2-9212-9C7904F30CE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27FD579-8E3D-4694-B59F-C72342EC3FFA}"/>
              </a:ext>
            </a:extLst>
          </p:cNvPr>
          <p:cNvSpPr>
            <a:spLocks noGrp="1"/>
          </p:cNvSpPr>
          <p:nvPr>
            <p:ph type="dt" sz="half" idx="10"/>
          </p:nvPr>
        </p:nvSpPr>
        <p:spPr/>
        <p:txBody>
          <a:bodyPr/>
          <a:lstStyle/>
          <a:p>
            <a:fld id="{4B524534-9969-4CB2-9ABD-C21CB6C0DCA9}" type="datetimeFigureOut">
              <a:rPr lang="en-US" smtClean="0"/>
              <a:t>7/16/2023</a:t>
            </a:fld>
            <a:endParaRPr lang="en-US"/>
          </a:p>
        </p:txBody>
      </p:sp>
      <p:sp>
        <p:nvSpPr>
          <p:cNvPr id="4" name="Footer Placeholder 3">
            <a:extLst>
              <a:ext uri="{FF2B5EF4-FFF2-40B4-BE49-F238E27FC236}">
                <a16:creationId xmlns:a16="http://schemas.microsoft.com/office/drawing/2014/main" id="{ED071574-27F1-4B7A-BAE3-2B6FCEC990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6D8E433-95CB-4471-BE93-57D289ED6B5D}"/>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46692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CB81F0-4DBF-48CB-B4EB-04051F47334B}"/>
              </a:ext>
            </a:extLst>
          </p:cNvPr>
          <p:cNvSpPr>
            <a:spLocks noGrp="1"/>
          </p:cNvSpPr>
          <p:nvPr>
            <p:ph type="dt" sz="half" idx="10"/>
          </p:nvPr>
        </p:nvSpPr>
        <p:spPr/>
        <p:txBody>
          <a:bodyPr/>
          <a:lstStyle/>
          <a:p>
            <a:fld id="{4B524534-9969-4CB2-9ABD-C21CB6C0DCA9}" type="datetimeFigureOut">
              <a:rPr lang="en-US" smtClean="0"/>
              <a:t>7/16/2023</a:t>
            </a:fld>
            <a:endParaRPr lang="en-US"/>
          </a:p>
        </p:txBody>
      </p:sp>
      <p:sp>
        <p:nvSpPr>
          <p:cNvPr id="3" name="Footer Placeholder 2">
            <a:extLst>
              <a:ext uri="{FF2B5EF4-FFF2-40B4-BE49-F238E27FC236}">
                <a16:creationId xmlns:a16="http://schemas.microsoft.com/office/drawing/2014/main" id="{0DC5B585-6DE1-4A09-91B3-11A8D113DB3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302F36D-2A84-4C8A-A101-3B1447C19DD9}"/>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20076163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E10F9-CB47-4046-B486-183E7B046C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D03C747-7154-4E65-B288-C0F5444BCF9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9D75969-9787-45FF-B02B-BD60FEF518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E74412-3327-4562-A9B1-E3CD35962F90}"/>
              </a:ext>
            </a:extLst>
          </p:cNvPr>
          <p:cNvSpPr>
            <a:spLocks noGrp="1"/>
          </p:cNvSpPr>
          <p:nvPr>
            <p:ph type="dt" sz="half" idx="10"/>
          </p:nvPr>
        </p:nvSpPr>
        <p:spPr/>
        <p:txBody>
          <a:bodyPr/>
          <a:lstStyle/>
          <a:p>
            <a:fld id="{4B524534-9969-4CB2-9ABD-C21CB6C0DCA9}" type="datetimeFigureOut">
              <a:rPr lang="en-US" smtClean="0"/>
              <a:t>7/16/2023</a:t>
            </a:fld>
            <a:endParaRPr lang="en-US"/>
          </a:p>
        </p:txBody>
      </p:sp>
      <p:sp>
        <p:nvSpPr>
          <p:cNvPr id="6" name="Footer Placeholder 5">
            <a:extLst>
              <a:ext uri="{FF2B5EF4-FFF2-40B4-BE49-F238E27FC236}">
                <a16:creationId xmlns:a16="http://schemas.microsoft.com/office/drawing/2014/main" id="{7BD53315-3633-4ECA-B2A4-A1F648A35B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E8B3A6-1D67-450F-91D0-7BE4DC5E410B}"/>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31518058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B7C49-0AF4-4BCA-BD58-5CF270B44BF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5234198-316F-4B5C-A8F3-7DA172AC0D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6B99583-D413-498F-8CDE-5451E602FB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9C6A98-151E-46AB-88EA-1F904395DAD6}"/>
              </a:ext>
            </a:extLst>
          </p:cNvPr>
          <p:cNvSpPr>
            <a:spLocks noGrp="1"/>
          </p:cNvSpPr>
          <p:nvPr>
            <p:ph type="dt" sz="half" idx="10"/>
          </p:nvPr>
        </p:nvSpPr>
        <p:spPr/>
        <p:txBody>
          <a:bodyPr/>
          <a:lstStyle/>
          <a:p>
            <a:fld id="{4B524534-9969-4CB2-9ABD-C21CB6C0DCA9}" type="datetimeFigureOut">
              <a:rPr lang="en-US" smtClean="0"/>
              <a:t>7/16/2023</a:t>
            </a:fld>
            <a:endParaRPr lang="en-US"/>
          </a:p>
        </p:txBody>
      </p:sp>
      <p:sp>
        <p:nvSpPr>
          <p:cNvPr id="6" name="Footer Placeholder 5">
            <a:extLst>
              <a:ext uri="{FF2B5EF4-FFF2-40B4-BE49-F238E27FC236}">
                <a16:creationId xmlns:a16="http://schemas.microsoft.com/office/drawing/2014/main" id="{781FD373-EEFF-4D93-BEDB-FAB3980983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1684BC-6EA4-40C1-BAC2-53CBBBBA8965}"/>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40668873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506709-0A5C-4421-BC1B-068DA5C42F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ADC4133-F497-49A1-A726-5A366B7E19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E213B9-C0F7-45D3-BD6C-98FC6F2D47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524534-9969-4CB2-9ABD-C21CB6C0DCA9}" type="datetimeFigureOut">
              <a:rPr lang="en-US" smtClean="0"/>
              <a:t>7/16/2023</a:t>
            </a:fld>
            <a:endParaRPr lang="en-US"/>
          </a:p>
        </p:txBody>
      </p:sp>
      <p:sp>
        <p:nvSpPr>
          <p:cNvPr id="5" name="Footer Placeholder 4">
            <a:extLst>
              <a:ext uri="{FF2B5EF4-FFF2-40B4-BE49-F238E27FC236}">
                <a16:creationId xmlns:a16="http://schemas.microsoft.com/office/drawing/2014/main" id="{522F9C1C-9F3E-47F1-B393-DFDEC0F4737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49B7061-2E1E-4D31-A140-9F1497C08B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B785E3-51D0-49B5-A3F2-7F4742E743D6}" type="slidenum">
              <a:rPr lang="en-US" smtClean="0"/>
              <a:t>‹#›</a:t>
            </a:fld>
            <a:endParaRPr lang="en-US"/>
          </a:p>
        </p:txBody>
      </p:sp>
    </p:spTree>
    <p:extLst>
      <p:ext uri="{BB962C8B-B14F-4D97-AF65-F5344CB8AC3E}">
        <p14:creationId xmlns:p14="http://schemas.microsoft.com/office/powerpoint/2010/main" val="22968387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iki.deimos.fr/Ceph_:_performance,_reliability_and_scalability_storage_solution"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freesion.com/article/29621093525/" TargetMode="External"/><Relationship Id="rId2" Type="http://schemas.openxmlformats.org/officeDocument/2006/relationships/image" Target="../media/image16.jpe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ssup2.github.io/theory_analysis/Ceph/" TargetMode="External"/><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hyperlink" Target="https://creativecommons.org/licenses/by-nc-sa/3.0/"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8.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ssup2.github.io/theory_analysis/Ceph/" TargetMode="External"/><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hyperlink" Target="https://creativecommons.org/licenses/by-nc-sa/3.0/" TargetMode="External"/></Relationships>
</file>

<file path=ppt/slides/_rels/slide3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unlimited.hamk.fi/yrittajyys-ja-liiketoiminta/artificial-intelligence/" TargetMode="External"/><Relationship Id="rId2" Type="http://schemas.openxmlformats.org/officeDocument/2006/relationships/image" Target="../media/image45.jpe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www.flickr.com/photos/emccorp/8717027603/" TargetMode="External"/><Relationship Id="rId2" Type="http://schemas.openxmlformats.org/officeDocument/2006/relationships/image" Target="../media/image46.jpe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43.xml.rels><?xml version="1.0" encoding="UTF-8" standalone="yes"?>
<Relationships xmlns="http://schemas.openxmlformats.org/package/2006/relationships"><Relationship Id="rId2" Type="http://schemas.openxmlformats.org/officeDocument/2006/relationships/image" Target="../media/image47.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pseudobit.blogspot.com/2014/07/network-classification-by-specialised.html" TargetMode="External"/><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pianshen.com/article/7170796283/" TargetMode="External"/><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opensource.com/article/17/8/ceph" TargetMode="External"/><Relationship Id="rId2" Type="http://schemas.openxmlformats.org/officeDocument/2006/relationships/image" Target="../media/image13.jpe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9D25F302-27C5-414F-97F8-6EA0A6C02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ight Triangle 34">
            <a:extLst>
              <a:ext uri="{FF2B5EF4-FFF2-40B4-BE49-F238E27FC236}">
                <a16:creationId xmlns:a16="http://schemas.microsoft.com/office/drawing/2014/main" id="{830A36F8-48C2-4842-A87B-8CE8DF4E7F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8F451A30-466B-4996-9BA5-CD6ABCC6D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2" descr="A black and grey logo&#10;&#10;Description automatically generated">
            <a:extLst>
              <a:ext uri="{FF2B5EF4-FFF2-40B4-BE49-F238E27FC236}">
                <a16:creationId xmlns:a16="http://schemas.microsoft.com/office/drawing/2014/main" id="{9F37DE07-D190-D48C-98A0-265CBE48743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289304" y="1173707"/>
            <a:ext cx="7585583" cy="2065992"/>
          </a:xfrm>
          <a:prstGeom prst="rect">
            <a:avLst/>
          </a:prstGeom>
        </p:spPr>
      </p:pic>
      <p:sp>
        <p:nvSpPr>
          <p:cNvPr id="3" name="Content Placeholder"/>
          <p:cNvSpPr>
            <a:spLocks noGrp="1"/>
          </p:cNvSpPr>
          <p:nvPr>
            <p:ph idx="1"/>
          </p:nvPr>
        </p:nvSpPr>
        <p:spPr>
          <a:xfrm>
            <a:off x="987380" y="3534641"/>
            <a:ext cx="9888195" cy="2702184"/>
          </a:xfrm>
        </p:spPr>
        <p:txBody>
          <a:bodyPr vert="horz" lIns="91440" tIns="45720" rIns="91440" bIns="45720" rtlCol="0" anchor="t">
            <a:noAutofit/>
          </a:bodyPr>
          <a:lstStyle/>
          <a:p>
            <a:pPr lvl="0"/>
            <a:r>
              <a:rPr lang="en-US" sz="2400" err="1"/>
              <a:t>Ceph</a:t>
            </a:r>
            <a:r>
              <a:rPr lang="en-US" sz="2400" dirty="0"/>
              <a:t> is a unified, distributed storage system designed for excellent performance, reliability, and scalability</a:t>
            </a:r>
            <a:endParaRPr lang="en-US" sz="2400">
              <a:cs typeface="Calibri"/>
            </a:endParaRPr>
          </a:p>
          <a:p>
            <a:pPr lvl="0"/>
            <a:r>
              <a:rPr lang="en-US" sz="2400" err="1"/>
              <a:t>Ceph's</a:t>
            </a:r>
            <a:r>
              <a:rPr lang="en-US" sz="2400" dirty="0"/>
              <a:t> design is based on the RADOS software which provides the ability to build a distributed storage system without a single point of failure</a:t>
            </a:r>
            <a:endParaRPr lang="en-US" sz="2400">
              <a:cs typeface="Calibri"/>
            </a:endParaRPr>
          </a:p>
          <a:p>
            <a:pPr lvl="0"/>
            <a:r>
              <a:rPr lang="en-US" sz="2400" err="1"/>
              <a:t>Ceph's</a:t>
            </a:r>
            <a:r>
              <a:rPr lang="en-US" sz="2400" dirty="0"/>
              <a:t> ability to handle vast amounts of data also makes it suitable for use in data-intensive applications like scientific data processing and media streaming</a:t>
            </a:r>
            <a:endParaRPr lang="en-US" sz="2400" dirty="0">
              <a:cs typeface="Calibri"/>
            </a:endParaRPr>
          </a:p>
        </p:txBody>
      </p:sp>
    </p:spTree>
    <p:extLst>
      <p:ext uri="{BB962C8B-B14F-4D97-AF65-F5344CB8AC3E}">
        <p14:creationId xmlns:p14="http://schemas.microsoft.com/office/powerpoint/2010/main" val="36705182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B64DD8A-E2A6-6B69-0CF6-EA1C81349CF3}"/>
              </a:ext>
            </a:extLst>
          </p:cNvPr>
          <p:cNvPicPr>
            <a:picLocks noChangeAspect="1"/>
          </p:cNvPicPr>
          <p:nvPr/>
        </p:nvPicPr>
        <p:blipFill>
          <a:blip r:embed="rId2"/>
          <a:stretch>
            <a:fillRect/>
          </a:stretch>
        </p:blipFill>
        <p:spPr>
          <a:xfrm>
            <a:off x="195912" y="1242496"/>
            <a:ext cx="11800175" cy="2186504"/>
          </a:xfrm>
          <a:prstGeom prst="rect">
            <a:avLst/>
          </a:prstGeom>
        </p:spPr>
      </p:pic>
      <p:pic>
        <p:nvPicPr>
          <p:cNvPr id="7" name="Picture 6">
            <a:extLst>
              <a:ext uri="{FF2B5EF4-FFF2-40B4-BE49-F238E27FC236}">
                <a16:creationId xmlns:a16="http://schemas.microsoft.com/office/drawing/2014/main" id="{AADA5B50-5FA2-6194-27E7-69D034806025}"/>
              </a:ext>
            </a:extLst>
          </p:cNvPr>
          <p:cNvPicPr>
            <a:picLocks noChangeAspect="1"/>
          </p:cNvPicPr>
          <p:nvPr/>
        </p:nvPicPr>
        <p:blipFill>
          <a:blip r:embed="rId3"/>
          <a:stretch>
            <a:fillRect/>
          </a:stretch>
        </p:blipFill>
        <p:spPr>
          <a:xfrm>
            <a:off x="450165" y="4112286"/>
            <a:ext cx="11545921" cy="2038635"/>
          </a:xfrm>
          <a:prstGeom prst="rect">
            <a:avLst/>
          </a:prstGeom>
        </p:spPr>
      </p:pic>
    </p:spTree>
    <p:extLst>
      <p:ext uri="{BB962C8B-B14F-4D97-AF65-F5344CB8AC3E}">
        <p14:creationId xmlns:p14="http://schemas.microsoft.com/office/powerpoint/2010/main" val="16583378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30936" y="640080"/>
            <a:ext cx="4818888" cy="1481328"/>
          </a:xfrm>
        </p:spPr>
        <p:txBody>
          <a:bodyPr anchor="b">
            <a:normAutofit/>
          </a:bodyPr>
          <a:lstStyle/>
          <a:p>
            <a:r>
              <a:rPr lang="en-US" sz="5000"/>
              <a:t>Understanding MON in Ceph</a:t>
            </a:r>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630936" y="2660904"/>
            <a:ext cx="4818888" cy="3547872"/>
          </a:xfrm>
        </p:spPr>
        <p:txBody>
          <a:bodyPr anchor="t">
            <a:normAutofit/>
          </a:bodyPr>
          <a:lstStyle/>
          <a:p>
            <a:pPr lvl="0"/>
            <a:r>
              <a:rPr lang="en-US" sz="2000"/>
              <a:t>MON, or Monitor, nodes in Ceph maintain the master copy of the cluster map, which includes critical information like monitor map, manager map, OSD map, and the CRUSH map</a:t>
            </a:r>
          </a:p>
          <a:p>
            <a:pPr lvl="0"/>
            <a:r>
              <a:rPr lang="en-US" sz="2000"/>
              <a:t>These maps collectively represent the overall cluster state and configuration</a:t>
            </a:r>
          </a:p>
          <a:p>
            <a:pPr lvl="0"/>
            <a:r>
              <a:rPr lang="en-US" sz="2000"/>
              <a:t>Monitors play the critical task of preventing "split-brain" scenarios, a state of inconsistency due to a network partition in the cluster</a:t>
            </a:r>
          </a:p>
        </p:txBody>
      </p:sp>
      <p:pic>
        <p:nvPicPr>
          <p:cNvPr id="4" name="Picture 4" descr="A diagram of a computer server&#10;&#10;Description automatically generated">
            <a:extLst>
              <a:ext uri="{FF2B5EF4-FFF2-40B4-BE49-F238E27FC236}">
                <a16:creationId xmlns:a16="http://schemas.microsoft.com/office/drawing/2014/main" id="{76DD0320-7A23-F906-1D9D-135257A9D18C}"/>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099048" y="1027054"/>
            <a:ext cx="5458968" cy="4803891"/>
          </a:xfrm>
          <a:prstGeom prst="rect">
            <a:avLst/>
          </a:prstGeom>
        </p:spPr>
      </p:pic>
      <p:sp>
        <p:nvSpPr>
          <p:cNvPr id="5" name="TextBox 4">
            <a:extLst>
              <a:ext uri="{FF2B5EF4-FFF2-40B4-BE49-F238E27FC236}">
                <a16:creationId xmlns:a16="http://schemas.microsoft.com/office/drawing/2014/main" id="{0A2BEEF6-854E-87E1-FD5B-070135EC02A6}"/>
              </a:ext>
            </a:extLst>
          </p:cNvPr>
          <p:cNvSpPr txBox="1"/>
          <p:nvPr/>
        </p:nvSpPr>
        <p:spPr>
          <a:xfrm>
            <a:off x="9236548" y="5630890"/>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a:t>
            </a:r>
            <a:r>
              <a:rPr lang="en-US" sz="700">
                <a:solidFill>
                  <a:srgbClr val="FFFFFF"/>
                </a:solidFill>
              </a:rPr>
              <a: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5297762" y="329184"/>
            <a:ext cx="6251110" cy="1783080"/>
          </a:xfrm>
        </p:spPr>
        <p:txBody>
          <a:bodyPr anchor="b">
            <a:normAutofit/>
          </a:bodyPr>
          <a:lstStyle/>
          <a:p>
            <a:r>
              <a:rPr lang="en-US" sz="5400"/>
              <a:t>Role of MON in Ceph</a:t>
            </a:r>
          </a:p>
        </p:txBody>
      </p:sp>
      <p:pic>
        <p:nvPicPr>
          <p:cNvPr id="5" name="Picture 4" descr="Graph on document with pen">
            <a:extLst>
              <a:ext uri="{FF2B5EF4-FFF2-40B4-BE49-F238E27FC236}">
                <a16:creationId xmlns:a16="http://schemas.microsoft.com/office/drawing/2014/main" id="{C3A32189-A033-95E6-D3EA-B6FD864F23F6}"/>
              </a:ext>
            </a:extLst>
          </p:cNvPr>
          <p:cNvPicPr>
            <a:picLocks noChangeAspect="1"/>
          </p:cNvPicPr>
          <p:nvPr/>
        </p:nvPicPr>
        <p:blipFill rotWithShape="1">
          <a:blip r:embed="rId2"/>
          <a:srcRect l="34394" r="20342" b="-3"/>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5297762" y="2706624"/>
            <a:ext cx="6251110" cy="3483864"/>
          </a:xfrm>
        </p:spPr>
        <p:txBody>
          <a:bodyPr>
            <a:normAutofit/>
          </a:bodyPr>
          <a:lstStyle/>
          <a:p>
            <a:pPr lvl="0"/>
            <a:r>
              <a:rPr lang="en-US" sz="2200"/>
              <a:t>Monitors play a pivotal role in the Ceph cluster as they maintain the high availability and reliability of the network</a:t>
            </a:r>
          </a:p>
          <a:p>
            <a:pPr lvl="0"/>
            <a:r>
              <a:rPr lang="en-US" sz="2200"/>
              <a:t>They keep track of all the heartbeat messages of other nodes, making sure data is properly replicated and recovered in case of failures</a:t>
            </a:r>
          </a:p>
          <a:p>
            <a:pPr lvl="0"/>
            <a:r>
              <a:rPr lang="en-US" sz="2200"/>
              <a:t>They are also responsible for managing client sessions and providing the latest cluster map to clients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30936" y="639520"/>
            <a:ext cx="3429000" cy="1719072"/>
          </a:xfrm>
        </p:spPr>
        <p:txBody>
          <a:bodyPr anchor="b">
            <a:normAutofit/>
          </a:bodyPr>
          <a:lstStyle/>
          <a:p>
            <a:r>
              <a:rPr lang="en-US" sz="4200"/>
              <a:t>Understanding OSD in Ceph</a:t>
            </a:r>
          </a:p>
        </p:txBody>
      </p:sp>
      <p:sp>
        <p:nvSpPr>
          <p:cNvPr id="40"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630936" y="2807208"/>
            <a:ext cx="3429000" cy="3410712"/>
          </a:xfrm>
        </p:spPr>
        <p:txBody>
          <a:bodyPr anchor="t">
            <a:normAutofit/>
          </a:bodyPr>
          <a:lstStyle/>
          <a:p>
            <a:pPr lvl="0"/>
            <a:r>
              <a:rPr lang="en-US" sz="1900"/>
              <a:t>Object Storage Daemons are the backbone of the Ceph storage system</a:t>
            </a:r>
          </a:p>
          <a:p>
            <a:pPr lvl="0"/>
            <a:r>
              <a:rPr lang="en-US" sz="1900"/>
              <a:t>They are responsible for storing data, replication, recovery, rebalancing of data distribution, and reporting back to monitor nodes</a:t>
            </a:r>
          </a:p>
          <a:p>
            <a:pPr lvl="0"/>
            <a:r>
              <a:rPr lang="en-US" sz="1900"/>
              <a:t>An OSD typically corresponds to a physical disk in the Ceph storage cluster</a:t>
            </a:r>
          </a:p>
        </p:txBody>
      </p:sp>
      <p:pic>
        <p:nvPicPr>
          <p:cNvPr id="16" name="Picture 17" descr="Ceph cluster on Ubuntu-14.04 - DevOps">
            <a:extLst>
              <a:ext uri="{FF2B5EF4-FFF2-40B4-BE49-F238E27FC236}">
                <a16:creationId xmlns:a16="http://schemas.microsoft.com/office/drawing/2014/main" id="{D63818F8-6CBB-D600-724B-DD9B2847B2F2}"/>
              </a:ext>
            </a:extLst>
          </p:cNvPr>
          <p:cNvPicPr>
            <a:picLocks noChangeAspect="1"/>
          </p:cNvPicPr>
          <p:nvPr/>
        </p:nvPicPr>
        <p:blipFill>
          <a:blip r:embed="rId2"/>
          <a:stretch>
            <a:fillRect/>
          </a:stretch>
        </p:blipFill>
        <p:spPr>
          <a:xfrm>
            <a:off x="4654296" y="1487329"/>
            <a:ext cx="6903720" cy="388334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30936" y="639520"/>
            <a:ext cx="3429000" cy="1719072"/>
          </a:xfrm>
        </p:spPr>
        <p:txBody>
          <a:bodyPr anchor="b">
            <a:normAutofit/>
          </a:bodyPr>
          <a:lstStyle/>
          <a:p>
            <a:r>
              <a:rPr lang="en-US" sz="5000"/>
              <a:t>Role of OSD in Ceph</a:t>
            </a:r>
          </a:p>
        </p:txBody>
      </p:sp>
      <p:sp>
        <p:nvSpPr>
          <p:cNvPr id="18"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630936" y="2807208"/>
            <a:ext cx="3429000" cy="3410712"/>
          </a:xfrm>
        </p:spPr>
        <p:txBody>
          <a:bodyPr anchor="t">
            <a:normAutofit/>
          </a:bodyPr>
          <a:lstStyle/>
          <a:p>
            <a:pPr lvl="0"/>
            <a:r>
              <a:rPr lang="en-US" sz="1700"/>
              <a:t>Each OSD daemon corresponds to a physical disk in the storage cluster</a:t>
            </a:r>
          </a:p>
          <a:p>
            <a:pPr lvl="0"/>
            <a:r>
              <a:rPr lang="en-US" sz="1700"/>
              <a:t>In the event of a failure, OSDs can self-report and re-balance the data distribution in the cluster</a:t>
            </a:r>
          </a:p>
          <a:p>
            <a:pPr lvl="0"/>
            <a:r>
              <a:rPr lang="en-US" sz="1700"/>
              <a:t>They also manage object replication, recovery, backfilling, rebalancing, and provide crucial data like hardware performance metrics to Monitor nodes</a:t>
            </a:r>
          </a:p>
        </p:txBody>
      </p:sp>
      <p:pic>
        <p:nvPicPr>
          <p:cNvPr id="5" name="Picture 5" descr="Introduction to Ceph | Better Tomorrow with Computer Science">
            <a:extLst>
              <a:ext uri="{FF2B5EF4-FFF2-40B4-BE49-F238E27FC236}">
                <a16:creationId xmlns:a16="http://schemas.microsoft.com/office/drawing/2014/main" id="{B5EAA511-C5B9-43FC-B3EC-0C639A8776F0}"/>
              </a:ext>
            </a:extLst>
          </p:cNvPr>
          <p:cNvPicPr>
            <a:picLocks noChangeAspect="1"/>
          </p:cNvPicPr>
          <p:nvPr/>
        </p:nvPicPr>
        <p:blipFill>
          <a:blip r:embed="rId2"/>
          <a:stretch>
            <a:fillRect/>
          </a:stretch>
        </p:blipFill>
        <p:spPr>
          <a:xfrm>
            <a:off x="4654296" y="1487329"/>
            <a:ext cx="6903720" cy="388334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30936" y="639520"/>
            <a:ext cx="3429000" cy="1719072"/>
          </a:xfrm>
        </p:spPr>
        <p:txBody>
          <a:bodyPr anchor="b">
            <a:normAutofit/>
          </a:bodyPr>
          <a:lstStyle/>
          <a:p>
            <a:r>
              <a:rPr lang="en-US" sz="3800"/>
              <a:t>Ceph Architecture Overview</a:t>
            </a:r>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630936" y="2807208"/>
            <a:ext cx="3429000" cy="3410712"/>
          </a:xfrm>
        </p:spPr>
        <p:txBody>
          <a:bodyPr anchor="t">
            <a:normAutofit/>
          </a:bodyPr>
          <a:lstStyle/>
          <a:p>
            <a:pPr lvl="0"/>
            <a:r>
              <a:rPr lang="en-US" sz="1700"/>
              <a:t>Ceph's architecture is constructed to be fault-tolerant, auto-scalable and self-healing</a:t>
            </a:r>
          </a:p>
          <a:p>
            <a:pPr lvl="0"/>
            <a:r>
              <a:rPr lang="en-US" sz="1700"/>
              <a:t>The architecture consists of clients that read and write data, Monitor nodes that keep track of all the active nodes, Metadata servers that store metadata for the Ceph File System, and Object Storage Devices that store the actual data</a:t>
            </a:r>
          </a:p>
        </p:txBody>
      </p:sp>
      <p:pic>
        <p:nvPicPr>
          <p:cNvPr id="4" name="Picture 4" descr="A diagram of a computer server&#10;&#10;Description automatically generated">
            <a:extLst>
              <a:ext uri="{FF2B5EF4-FFF2-40B4-BE49-F238E27FC236}">
                <a16:creationId xmlns:a16="http://schemas.microsoft.com/office/drawing/2014/main" id="{CDBA7FE2-4481-E3E2-D8FC-76829A521207}"/>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654296" y="1599514"/>
            <a:ext cx="6903720" cy="3658971"/>
          </a:xfrm>
          <a:prstGeom prst="rect">
            <a:avLst/>
          </a:prstGeom>
        </p:spPr>
      </p:pic>
      <p:sp>
        <p:nvSpPr>
          <p:cNvPr id="5" name="TextBox 4">
            <a:extLst>
              <a:ext uri="{FF2B5EF4-FFF2-40B4-BE49-F238E27FC236}">
                <a16:creationId xmlns:a16="http://schemas.microsoft.com/office/drawing/2014/main" id="{8C52B7D6-757D-1F5A-07EF-D18B7FF11F95}"/>
              </a:ext>
            </a:extLst>
          </p:cNvPr>
          <p:cNvSpPr txBox="1"/>
          <p:nvPr/>
        </p:nvSpPr>
        <p:spPr>
          <a:xfrm>
            <a:off x="9103498" y="5058430"/>
            <a:ext cx="245451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BY-SA-NC</a:t>
            </a:r>
            <a:r>
              <a:rPr lang="en-US" sz="700">
                <a:solidFill>
                  <a:srgbClr val="FFFFFF"/>
                </a:solidFill>
              </a:rPr>
              <a: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30936" y="639520"/>
            <a:ext cx="3429000" cy="1719072"/>
          </a:xfrm>
        </p:spPr>
        <p:txBody>
          <a:bodyPr anchor="b">
            <a:normAutofit/>
          </a:bodyPr>
          <a:lstStyle/>
          <a:p>
            <a:r>
              <a:rPr lang="en-US" sz="5400"/>
              <a:t>Ceph Clients</a:t>
            </a:r>
          </a:p>
        </p:txBody>
      </p:sp>
      <p:sp>
        <p:nvSpPr>
          <p:cNvPr id="11"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630936" y="2807208"/>
            <a:ext cx="3429000" cy="3410712"/>
          </a:xfrm>
        </p:spPr>
        <p:txBody>
          <a:bodyPr anchor="t">
            <a:normAutofit/>
          </a:bodyPr>
          <a:lstStyle/>
          <a:p>
            <a:pPr lvl="0"/>
            <a:r>
              <a:rPr lang="en-US" sz="1700"/>
              <a:t>Ceph Clients are the users of the Ceph storage system</a:t>
            </a:r>
          </a:p>
          <a:p>
            <a:pPr lvl="0"/>
            <a:r>
              <a:rPr lang="en-US" sz="1700"/>
              <a:t>They do not have a centralized server or broker to handle their I/O operations, but instead, they use the CRUSH algorithm to independently compute where to read and write data</a:t>
            </a:r>
          </a:p>
          <a:p>
            <a:pPr lvl="0"/>
            <a:r>
              <a:rPr lang="en-US" sz="1700"/>
              <a:t>This allows clients to operate in parallel and enables the system to scale in a linear manner</a:t>
            </a:r>
          </a:p>
        </p:txBody>
      </p:sp>
      <p:pic>
        <p:nvPicPr>
          <p:cNvPr id="4" name="Picture 4" descr="Ceph开发每周谈 Vol 67 | Hyper Converged Cache for Distributed Storage – XSKY星辰天合">
            <a:extLst>
              <a:ext uri="{FF2B5EF4-FFF2-40B4-BE49-F238E27FC236}">
                <a16:creationId xmlns:a16="http://schemas.microsoft.com/office/drawing/2014/main" id="{C80170C3-080A-BE97-67EB-26A4C5C48030}"/>
              </a:ext>
            </a:extLst>
          </p:cNvPr>
          <p:cNvPicPr>
            <a:picLocks noChangeAspect="1"/>
          </p:cNvPicPr>
          <p:nvPr/>
        </p:nvPicPr>
        <p:blipFill>
          <a:blip r:embed="rId2"/>
          <a:stretch>
            <a:fillRect/>
          </a:stretch>
        </p:blipFill>
        <p:spPr>
          <a:xfrm>
            <a:off x="4654296" y="1694441"/>
            <a:ext cx="6903720" cy="3469118"/>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30936" y="640080"/>
            <a:ext cx="4818888" cy="1481328"/>
          </a:xfrm>
        </p:spPr>
        <p:txBody>
          <a:bodyPr anchor="b">
            <a:normAutofit/>
          </a:bodyPr>
          <a:lstStyle/>
          <a:p>
            <a:r>
              <a:rPr lang="en-US" sz="5000"/>
              <a:t>Ceph Block Storage</a:t>
            </a:r>
          </a:p>
        </p:txBody>
      </p:sp>
      <p:sp>
        <p:nvSpPr>
          <p:cNvPr id="18"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630936" y="2660904"/>
            <a:ext cx="4818888" cy="3547872"/>
          </a:xfrm>
        </p:spPr>
        <p:txBody>
          <a:bodyPr anchor="t">
            <a:normAutofit/>
          </a:bodyPr>
          <a:lstStyle/>
          <a:p>
            <a:pPr lvl="0"/>
            <a:r>
              <a:rPr lang="en-US" sz="1900"/>
              <a:t>RADOS Block Device is a component of Ceph that allows it to interact with the storage system as if it were a physical block device while benefiting from the distributed features of the system</a:t>
            </a:r>
          </a:p>
          <a:p>
            <a:pPr lvl="0"/>
            <a:r>
              <a:rPr lang="en-US" sz="1900"/>
              <a:t>RBD interfaces with the Ceph storage cluster directly, offering a reliable and easy way to take snapshots and replicate data</a:t>
            </a:r>
          </a:p>
          <a:p>
            <a:pPr lvl="0"/>
            <a:r>
              <a:rPr lang="en-US" sz="1900"/>
              <a:t>It is often used in conjunction with QEMU, a hosted virtual machine monitor, to provide virtual machines with disk images stored in the Ceph cluster</a:t>
            </a:r>
          </a:p>
        </p:txBody>
      </p:sp>
      <p:pic>
        <p:nvPicPr>
          <p:cNvPr id="5" name="Picture 5" descr="Ceph storage on Ubuntu: An overview | Ubuntu">
            <a:extLst>
              <a:ext uri="{FF2B5EF4-FFF2-40B4-BE49-F238E27FC236}">
                <a16:creationId xmlns:a16="http://schemas.microsoft.com/office/drawing/2014/main" id="{030D0270-6856-48A7-8F0F-A6852296B700}"/>
              </a:ext>
            </a:extLst>
          </p:cNvPr>
          <p:cNvPicPr>
            <a:picLocks noChangeAspect="1"/>
          </p:cNvPicPr>
          <p:nvPr/>
        </p:nvPicPr>
        <p:blipFill>
          <a:blip r:embed="rId2"/>
          <a:stretch>
            <a:fillRect/>
          </a:stretch>
        </p:blipFill>
        <p:spPr>
          <a:xfrm>
            <a:off x="6099048" y="1518361"/>
            <a:ext cx="5458968" cy="3821277"/>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A diagram of a computer server&#10;&#10;Description automatically generated">
            <a:extLst>
              <a:ext uri="{FF2B5EF4-FFF2-40B4-BE49-F238E27FC236}">
                <a16:creationId xmlns:a16="http://schemas.microsoft.com/office/drawing/2014/main" id="{7DD56C85-A637-AF69-9370-46BC99F9B011}"/>
              </a:ext>
            </a:extLst>
          </p:cNvPr>
          <p:cNvPicPr>
            <a:picLocks noChangeAspect="1"/>
          </p:cNvPicPr>
          <p:nvPr/>
        </p:nvPicPr>
        <p:blipFill rotWithShape="1">
          <a:blip r:embed="rId2"/>
          <a:srcRect t="14752" r="-1" b="-1"/>
          <a:stretch/>
        </p:blipFill>
        <p:spPr>
          <a:xfrm>
            <a:off x="1145155" y="643466"/>
            <a:ext cx="9901690" cy="5571067"/>
          </a:xfrm>
          <a:prstGeom prst="rect">
            <a:avLst/>
          </a:prstGeom>
        </p:spPr>
      </p:pic>
    </p:spTree>
    <p:extLst>
      <p:ext uri="{BB962C8B-B14F-4D97-AF65-F5344CB8AC3E}">
        <p14:creationId xmlns:p14="http://schemas.microsoft.com/office/powerpoint/2010/main" val="4600589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36">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30936" y="639520"/>
            <a:ext cx="3429000" cy="1719072"/>
          </a:xfrm>
        </p:spPr>
        <p:txBody>
          <a:bodyPr anchor="b">
            <a:normAutofit/>
          </a:bodyPr>
          <a:lstStyle/>
          <a:p>
            <a:r>
              <a:rPr lang="en-US" sz="5400"/>
              <a:t>Ceph File System</a:t>
            </a:r>
          </a:p>
        </p:txBody>
      </p:sp>
      <p:sp>
        <p:nvSpPr>
          <p:cNvPr id="4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630936" y="2807208"/>
            <a:ext cx="3429000" cy="3410712"/>
          </a:xfrm>
        </p:spPr>
        <p:txBody>
          <a:bodyPr anchor="t">
            <a:normAutofit/>
          </a:bodyPr>
          <a:lstStyle/>
          <a:p>
            <a:pPr lvl="0"/>
            <a:r>
              <a:rPr lang="en-US" sz="1500"/>
              <a:t>The Ceph File System is a POSIX-compliant file system built on top of a Ceph Storage Cluster</a:t>
            </a:r>
          </a:p>
          <a:p>
            <a:pPr lvl="0"/>
            <a:r>
              <a:rPr lang="en-US" sz="1500"/>
              <a:t>Unlike conventional file systems that may rely on a single server, Ceph FS uses the Ceph Storage Cluster to store data, making it fault-tolerant and eliminating a single point of failure</a:t>
            </a:r>
          </a:p>
          <a:p>
            <a:pPr lvl="0"/>
            <a:r>
              <a:rPr lang="en-US" sz="1500"/>
              <a:t>Moreover, Ceph FS allows for multiple interfaces to the same data and offers a higher degree of compatibility and flexibility than traditional file systems</a:t>
            </a:r>
          </a:p>
        </p:txBody>
      </p:sp>
      <p:pic>
        <p:nvPicPr>
          <p:cNvPr id="10" name="Picture 11" descr="Ceph: A Scalable, High-Performance Distributed File System">
            <a:extLst>
              <a:ext uri="{FF2B5EF4-FFF2-40B4-BE49-F238E27FC236}">
                <a16:creationId xmlns:a16="http://schemas.microsoft.com/office/drawing/2014/main" id="{E4D6D093-F81D-24B5-F4A8-95F54C5D4A57}"/>
              </a:ext>
            </a:extLst>
          </p:cNvPr>
          <p:cNvPicPr>
            <a:picLocks noChangeAspect="1"/>
          </p:cNvPicPr>
          <p:nvPr/>
        </p:nvPicPr>
        <p:blipFill>
          <a:blip r:embed="rId2"/>
          <a:stretch>
            <a:fillRect/>
          </a:stretch>
        </p:blipFill>
        <p:spPr>
          <a:xfrm>
            <a:off x="4654296" y="840105"/>
            <a:ext cx="6903720" cy="517779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841248" y="256032"/>
            <a:ext cx="10506456" cy="1014984"/>
          </a:xfrm>
        </p:spPr>
        <p:txBody>
          <a:bodyPr anchor="b">
            <a:normAutofit/>
          </a:bodyPr>
          <a:lstStyle/>
          <a:p>
            <a:r>
              <a:rPr lang="en-US" dirty="0"/>
              <a:t>Introduction to Ceph Storage</a:t>
            </a:r>
          </a:p>
        </p:txBody>
      </p:sp>
      <p:sp>
        <p:nvSpPr>
          <p:cNvPr id="11" name="Rectangle 1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 name="Content Placeholder">
            <a:extLst>
              <a:ext uri="{FF2B5EF4-FFF2-40B4-BE49-F238E27FC236}">
                <a16:creationId xmlns:a16="http://schemas.microsoft.com/office/drawing/2014/main" id="{BEFBE150-0CB0-2D55-77C1-E56DCD385E75}"/>
              </a:ext>
            </a:extLst>
          </p:cNvPr>
          <p:cNvGraphicFramePr>
            <a:graphicFrameLocks noGrp="1"/>
          </p:cNvGraphicFramePr>
          <p:nvPr>
            <p:ph idx="1"/>
            <p:extLst>
              <p:ext uri="{D42A27DB-BD31-4B8C-83A1-F6EECF244321}">
                <p14:modId xmlns:p14="http://schemas.microsoft.com/office/powerpoint/2010/main" val="4270673572"/>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30936" y="639520"/>
            <a:ext cx="3429000" cy="1719072"/>
          </a:xfrm>
        </p:spPr>
        <p:txBody>
          <a:bodyPr anchor="b">
            <a:normAutofit/>
          </a:bodyPr>
          <a:lstStyle/>
          <a:p>
            <a:r>
              <a:rPr lang="en-US" sz="5000"/>
              <a:t>Ceph Object Storage</a:t>
            </a:r>
          </a:p>
        </p:txBody>
      </p:sp>
      <p:sp>
        <p:nvSpPr>
          <p:cNvPr id="11"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630936" y="2807208"/>
            <a:ext cx="3429000" cy="3410712"/>
          </a:xfrm>
        </p:spPr>
        <p:txBody>
          <a:bodyPr anchor="t">
            <a:normAutofit/>
          </a:bodyPr>
          <a:lstStyle/>
          <a:p>
            <a:pPr lvl="0"/>
            <a:r>
              <a:rPr lang="en-US" sz="1500"/>
              <a:t>The RADOS Gateway is an object storage interface built on top of librados to provide applications with a RESTful gateway to Ceph Storage Clusters</a:t>
            </a:r>
          </a:p>
          <a:p>
            <a:pPr lvl="0"/>
            <a:r>
              <a:rPr lang="en-US" sz="1500"/>
              <a:t>It also provides an S3 and Swift compatible API for seamless integration with existing applications, services, and tools</a:t>
            </a:r>
          </a:p>
          <a:p>
            <a:pPr lvl="0"/>
            <a:r>
              <a:rPr lang="en-US" sz="1500"/>
              <a:t>The RADOS Gateway separates the namespace from the underlying storage layer, which enables it to scale horizontally and independently</a:t>
            </a:r>
          </a:p>
        </p:txBody>
      </p:sp>
      <p:pic>
        <p:nvPicPr>
          <p:cNvPr id="4" name="Picture 4" descr="Ceph Storage Clusters,Ceph Storage Server,Ceph Hardware Appliance">
            <a:extLst>
              <a:ext uri="{FF2B5EF4-FFF2-40B4-BE49-F238E27FC236}">
                <a16:creationId xmlns:a16="http://schemas.microsoft.com/office/drawing/2014/main" id="{3713B530-BCEA-5B2A-97E2-82774C70619A}"/>
              </a:ext>
            </a:extLst>
          </p:cNvPr>
          <p:cNvPicPr>
            <a:picLocks noChangeAspect="1"/>
          </p:cNvPicPr>
          <p:nvPr/>
        </p:nvPicPr>
        <p:blipFill>
          <a:blip r:embed="rId2"/>
          <a:stretch>
            <a:fillRect/>
          </a:stretch>
        </p:blipFill>
        <p:spPr>
          <a:xfrm>
            <a:off x="4654296" y="1556367"/>
            <a:ext cx="6903720" cy="3745266"/>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30936" y="639520"/>
            <a:ext cx="3429000" cy="1719072"/>
          </a:xfrm>
        </p:spPr>
        <p:txBody>
          <a:bodyPr anchor="b">
            <a:normAutofit/>
          </a:bodyPr>
          <a:lstStyle/>
          <a:p>
            <a:r>
              <a:rPr lang="en-US" sz="5400"/>
              <a:t>CRUSH Algorithm</a:t>
            </a:r>
          </a:p>
        </p:txBody>
      </p:sp>
      <p:sp>
        <p:nvSpPr>
          <p:cNvPr id="18"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630936" y="2807208"/>
            <a:ext cx="3429000" cy="3410712"/>
          </a:xfrm>
        </p:spPr>
        <p:txBody>
          <a:bodyPr anchor="t">
            <a:normAutofit/>
          </a:bodyPr>
          <a:lstStyle/>
          <a:p>
            <a:pPr lvl="0"/>
            <a:r>
              <a:rPr lang="en-US" sz="1500"/>
              <a:t>CRUSH, short for Controlled Replication Under Scalable Hashing, is an algorithm that Ceph uses to determine how to store and retrieve data by computing data storage locations</a:t>
            </a:r>
          </a:p>
          <a:p>
            <a:pPr lvl="0"/>
            <a:r>
              <a:rPr lang="en-US" sz="1500"/>
              <a:t>Unlike traditional methods that require centralized brokers or mapping tables to determine where data is stored, CRUSH empowers Ceph to scale, rebalance, and recover automatically, all while minimizing the need for manual administrative intervention</a:t>
            </a:r>
          </a:p>
        </p:txBody>
      </p:sp>
      <p:pic>
        <p:nvPicPr>
          <p:cNvPr id="5" name="Picture 5" descr="Ceph - Look around the CRUSH Map">
            <a:extLst>
              <a:ext uri="{FF2B5EF4-FFF2-40B4-BE49-F238E27FC236}">
                <a16:creationId xmlns:a16="http://schemas.microsoft.com/office/drawing/2014/main" id="{58CA6B39-2738-9464-523B-BD0C9206F62B}"/>
              </a:ext>
            </a:extLst>
          </p:cNvPr>
          <p:cNvPicPr>
            <a:picLocks noChangeAspect="1"/>
          </p:cNvPicPr>
          <p:nvPr/>
        </p:nvPicPr>
        <p:blipFill>
          <a:blip r:embed="rId2"/>
          <a:stretch>
            <a:fillRect/>
          </a:stretch>
        </p:blipFill>
        <p:spPr>
          <a:xfrm>
            <a:off x="4654296" y="822846"/>
            <a:ext cx="6903720" cy="5212307"/>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Placement Groups">
            <a:extLst>
              <a:ext uri="{FF2B5EF4-FFF2-40B4-BE49-F238E27FC236}">
                <a16:creationId xmlns:a16="http://schemas.microsoft.com/office/drawing/2014/main" id="{E244FB74-66D2-53C3-0B8A-0A69936864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479266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5D958149-F7CA-35AE-F687-C49E296AF78F}"/>
              </a:ext>
            </a:extLst>
          </p:cNvPr>
          <p:cNvPicPr>
            <a:picLocks noChangeAspect="1"/>
          </p:cNvPicPr>
          <p:nvPr/>
        </p:nvPicPr>
        <p:blipFill>
          <a:blip r:embed="rId3"/>
          <a:stretch>
            <a:fillRect/>
          </a:stretch>
        </p:blipFill>
        <p:spPr>
          <a:xfrm>
            <a:off x="-9378" y="4792663"/>
            <a:ext cx="12192000" cy="2251833"/>
          </a:xfrm>
          <a:prstGeom prst="rect">
            <a:avLst/>
          </a:prstGeom>
        </p:spPr>
      </p:pic>
    </p:spTree>
    <p:extLst>
      <p:ext uri="{BB962C8B-B14F-4D97-AF65-F5344CB8AC3E}">
        <p14:creationId xmlns:p14="http://schemas.microsoft.com/office/powerpoint/2010/main" val="8237624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Erasure Code IO">
            <a:extLst>
              <a:ext uri="{FF2B5EF4-FFF2-40B4-BE49-F238E27FC236}">
                <a16:creationId xmlns:a16="http://schemas.microsoft.com/office/drawing/2014/main" id="{9321ACA4-2ACD-5FB7-45FA-9F44FA7817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88115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30936" y="639520"/>
            <a:ext cx="3429000" cy="1719072"/>
          </a:xfrm>
        </p:spPr>
        <p:txBody>
          <a:bodyPr anchor="b">
            <a:normAutofit/>
          </a:bodyPr>
          <a:lstStyle/>
          <a:p>
            <a:r>
              <a:rPr lang="en-US" sz="5400"/>
              <a:t>Ceph Pool</a:t>
            </a:r>
          </a:p>
        </p:txBody>
      </p:sp>
      <p:sp>
        <p:nvSpPr>
          <p:cNvPr id="11"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630936" y="2807208"/>
            <a:ext cx="3429000" cy="3410712"/>
          </a:xfrm>
        </p:spPr>
        <p:txBody>
          <a:bodyPr anchor="t">
            <a:normAutofit/>
          </a:bodyPr>
          <a:lstStyle/>
          <a:p>
            <a:pPr lvl="0"/>
            <a:r>
              <a:rPr lang="en-US" sz="1700"/>
              <a:t>A Ceph Pool is a logical partition for storing objects</a:t>
            </a:r>
          </a:p>
          <a:p>
            <a:pPr lvl="0"/>
            <a:r>
              <a:rPr lang="en-US" sz="1700"/>
              <a:t>It abstracts the details of underlying storage and provides a simplified model for managing data</a:t>
            </a:r>
          </a:p>
          <a:p>
            <a:pPr lvl="0"/>
            <a:r>
              <a:rPr lang="en-US" sz="1700"/>
              <a:t>A pool can either be replicated or erasure coded, which allows for a flexible approach to balancing data redundancy, resilience, and storage efficiency</a:t>
            </a:r>
          </a:p>
        </p:txBody>
      </p:sp>
      <p:pic>
        <p:nvPicPr>
          <p:cNvPr id="4" name="Picture 4" descr="ceph中的Pools、PGs和OSDs介绍(tmp) - dhb_oschina的个人空间 - OSCHINA - 中文开源技术交流社区">
            <a:extLst>
              <a:ext uri="{FF2B5EF4-FFF2-40B4-BE49-F238E27FC236}">
                <a16:creationId xmlns:a16="http://schemas.microsoft.com/office/drawing/2014/main" id="{F95F94C8-495A-7553-81F5-D0CD79F4EAB1}"/>
              </a:ext>
            </a:extLst>
          </p:cNvPr>
          <p:cNvPicPr>
            <a:picLocks noChangeAspect="1"/>
          </p:cNvPicPr>
          <p:nvPr/>
        </p:nvPicPr>
        <p:blipFill>
          <a:blip r:embed="rId2"/>
          <a:stretch>
            <a:fillRect/>
          </a:stretch>
        </p:blipFill>
        <p:spPr>
          <a:xfrm>
            <a:off x="4654296" y="1711699"/>
            <a:ext cx="6903720" cy="3434601"/>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a:xfrm>
            <a:off x="5297762" y="329184"/>
            <a:ext cx="6251110" cy="1783080"/>
          </a:xfrm>
        </p:spPr>
        <p:txBody>
          <a:bodyPr anchor="b">
            <a:normAutofit/>
          </a:bodyPr>
          <a:lstStyle/>
          <a:p>
            <a:r>
              <a:rPr lang="en-US" sz="5400"/>
              <a:t>Ceph pools define</a:t>
            </a:r>
          </a:p>
        </p:txBody>
      </p:sp>
      <p:pic>
        <p:nvPicPr>
          <p:cNvPr id="4" name="Picture 5" descr="Ceph – Thomas-Krenn-Wiki">
            <a:extLst>
              <a:ext uri="{FF2B5EF4-FFF2-40B4-BE49-F238E27FC236}">
                <a16:creationId xmlns:a16="http://schemas.microsoft.com/office/drawing/2014/main" id="{39CFAACE-90E5-332E-87A8-A1E22B622D28}"/>
              </a:ext>
            </a:extLst>
          </p:cNvPr>
          <p:cNvPicPr>
            <a:picLocks noChangeAspect="1"/>
          </p:cNvPicPr>
          <p:nvPr/>
        </p:nvPicPr>
        <p:blipFill rotWithShape="1">
          <a:blip r:embed="rId2"/>
          <a:srcRect l="30909" r="30382"/>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3" name="Content Placeholder"/>
          <p:cNvSpPr>
            <a:spLocks noGrp="1"/>
          </p:cNvSpPr>
          <p:nvPr>
            <p:ph idx="1"/>
          </p:nvPr>
        </p:nvSpPr>
        <p:spPr>
          <a:xfrm>
            <a:off x="5297762" y="2706624"/>
            <a:ext cx="6251110" cy="3483864"/>
          </a:xfrm>
        </p:spPr>
        <p:txBody>
          <a:bodyPr vert="horz" lIns="91440" tIns="45720" rIns="91440" bIns="45720" rtlCol="0">
            <a:normAutofit/>
          </a:bodyPr>
          <a:lstStyle/>
          <a:p>
            <a:pPr lvl="0"/>
            <a:r>
              <a:rPr lang="en-US" sz="1900"/>
              <a:t>Pool Type: In early versions of Ceph, a pool simply maintained multiple deep copies of an object</a:t>
            </a:r>
          </a:p>
          <a:p>
            <a:pPr lvl="0"/>
            <a:r>
              <a:rPr lang="en-US" sz="1900"/>
              <a:t>Ceph can maintain multiple copies of an object, or it can use erasure coding to ensure durability</a:t>
            </a:r>
          </a:p>
          <a:p>
            <a:pPr lvl="0"/>
            <a:r>
              <a:rPr lang="en-US" sz="1900"/>
              <a:t>The data durability method is pool-wide, and does not change after creating the pool</a:t>
            </a:r>
          </a:p>
          <a:p>
            <a:pPr lvl="0"/>
            <a:r>
              <a:rPr lang="en-US" sz="1900"/>
              <a:t>Ceph must handle many types of operations, including data durability via replicas or erasure code chunks, data integrity by scrubbing or CRC checks, replication, CHAPTER</a:t>
            </a:r>
          </a:p>
          <a:p>
            <a:pPr lvl="0"/>
            <a:r>
              <a:rPr lang="en-US" sz="1900"/>
              <a:t>Ceph addresses this bottleneck by sharding a pool into placement groups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Rebalancing and Recovery">
            <a:extLst>
              <a:ext uri="{FF2B5EF4-FFF2-40B4-BE49-F238E27FC236}">
                <a16:creationId xmlns:a16="http://schemas.microsoft.com/office/drawing/2014/main" id="{D5804F51-12AB-23A9-28CC-A5DE4801A4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72365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fill">
            <a:extLst>
              <a:ext uri="{FF2B5EF4-FFF2-40B4-BE49-F238E27FC236}">
                <a16:creationId xmlns:a16="http://schemas.microsoft.com/office/drawing/2014/main" id="{CB49665F-0298-4449-8D2D-209989CB9E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lor 2">
            <a:extLst>
              <a:ext uri="{FF2B5EF4-FFF2-40B4-BE49-F238E27FC236}">
                <a16:creationId xmlns:a16="http://schemas.microsoft.com/office/drawing/2014/main" id="{A71EEC14-174A-46FA-B046-474750457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EEB6CB95-E653-4C6C-AE51-62FD848E8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89" y="-2"/>
            <a:ext cx="3468234" cy="6858000"/>
            <a:chOff x="651279" y="598259"/>
            <a:chExt cx="10889442" cy="5680742"/>
          </a:xfrm>
        </p:grpSpPr>
        <p:sp>
          <p:nvSpPr>
            <p:cNvPr id="14" name="Color">
              <a:extLst>
                <a:ext uri="{FF2B5EF4-FFF2-40B4-BE49-F238E27FC236}">
                  <a16:creationId xmlns:a16="http://schemas.microsoft.com/office/drawing/2014/main" id="{BDD3CB8E-ABA7-4F37-BB2C-64FFD19813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lor">
              <a:extLst>
                <a:ext uri="{FF2B5EF4-FFF2-40B4-BE49-F238E27FC236}">
                  <a16:creationId xmlns:a16="http://schemas.microsoft.com/office/drawing/2014/main" id="{C2CA788A-B2FD-494C-BED0-83E31F6DFF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8" name="Freeform: Shape 17">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p:cNvSpPr>
            <a:spLocks noGrp="1"/>
          </p:cNvSpPr>
          <p:nvPr>
            <p:ph type="ctrTitle"/>
          </p:nvPr>
        </p:nvSpPr>
        <p:spPr>
          <a:xfrm rot="16200000">
            <a:off x="-1325880" y="1947672"/>
            <a:ext cx="5961888" cy="2788920"/>
          </a:xfrm>
        </p:spPr>
        <p:txBody>
          <a:bodyPr anchor="ctr">
            <a:normAutofit/>
          </a:bodyPr>
          <a:lstStyle/>
          <a:p>
            <a:r>
              <a:rPr lang="en-US" sz="4800">
                <a:solidFill>
                  <a:schemeClr val="bg1"/>
                </a:solidFill>
              </a:rPr>
              <a:t>Ceph Replicated Pools</a:t>
            </a:r>
          </a:p>
        </p:txBody>
      </p:sp>
      <p:graphicFrame>
        <p:nvGraphicFramePr>
          <p:cNvPr id="5" name="Content Placeholder">
            <a:extLst>
              <a:ext uri="{FF2B5EF4-FFF2-40B4-BE49-F238E27FC236}">
                <a16:creationId xmlns:a16="http://schemas.microsoft.com/office/drawing/2014/main" id="{4D24898B-186B-2C88-39A2-FFE053E5701A}"/>
              </a:ext>
            </a:extLst>
          </p:cNvPr>
          <p:cNvGraphicFramePr>
            <a:graphicFrameLocks noGrp="1"/>
          </p:cNvGraphicFramePr>
          <p:nvPr>
            <p:ph idx="1"/>
            <p:extLst>
              <p:ext uri="{D42A27DB-BD31-4B8C-83A1-F6EECF244321}">
                <p14:modId xmlns:p14="http://schemas.microsoft.com/office/powerpoint/2010/main" val="3211098195"/>
              </p:ext>
            </p:extLst>
          </p:nvPr>
        </p:nvGraphicFramePr>
        <p:xfrm>
          <a:off x="3794296" y="288758"/>
          <a:ext cx="7559504" cy="62852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30936" y="640080"/>
            <a:ext cx="4818888" cy="1481328"/>
          </a:xfrm>
        </p:spPr>
        <p:txBody>
          <a:bodyPr anchor="b">
            <a:normAutofit/>
          </a:bodyPr>
          <a:lstStyle/>
          <a:p>
            <a:r>
              <a:rPr lang="en-US" sz="5000"/>
              <a:t>Ceph Erasure Coded Pools</a:t>
            </a:r>
          </a:p>
        </p:txBody>
      </p:sp>
      <p:sp>
        <p:nvSpPr>
          <p:cNvPr id="19"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630936" y="2660904"/>
            <a:ext cx="4818888" cy="3547872"/>
          </a:xfrm>
        </p:spPr>
        <p:txBody>
          <a:bodyPr anchor="t">
            <a:normAutofit/>
          </a:bodyPr>
          <a:lstStyle/>
          <a:p>
            <a:pPr lvl="0"/>
            <a:r>
              <a:rPr lang="en-US" sz="2200"/>
              <a:t>Erasure coded pools are a space-efficient alternative to replicated pools</a:t>
            </a:r>
          </a:p>
          <a:p>
            <a:pPr lvl="0"/>
            <a:r>
              <a:rPr lang="en-US" sz="2200"/>
              <a:t>They divide the data into smaller chunks, calculate parity chunks, and then distribute them across different OSDs</a:t>
            </a:r>
          </a:p>
          <a:p>
            <a:pPr lvl="0"/>
            <a:r>
              <a:rPr lang="en-US" sz="2200"/>
              <a:t>In the event of data loss, erasure coding</a:t>
            </a:r>
          </a:p>
        </p:txBody>
      </p:sp>
      <p:pic>
        <p:nvPicPr>
          <p:cNvPr id="7" name="Picture 7" descr="Storage tiering and erasure coding in Ceph (SCaLE13x)">
            <a:extLst>
              <a:ext uri="{FF2B5EF4-FFF2-40B4-BE49-F238E27FC236}">
                <a16:creationId xmlns:a16="http://schemas.microsoft.com/office/drawing/2014/main" id="{05353320-3E19-4674-2953-9BC92ACC33B4}"/>
              </a:ext>
            </a:extLst>
          </p:cNvPr>
          <p:cNvPicPr>
            <a:picLocks noChangeAspect="1"/>
          </p:cNvPicPr>
          <p:nvPr/>
        </p:nvPicPr>
        <p:blipFill>
          <a:blip r:embed="rId2"/>
          <a:stretch>
            <a:fillRect/>
          </a:stretch>
        </p:blipFill>
        <p:spPr>
          <a:xfrm>
            <a:off x="6099048" y="1381887"/>
            <a:ext cx="5458968" cy="4094226"/>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a:extLst>
              <a:ext uri="{FF2B5EF4-FFF2-40B4-BE49-F238E27FC236}">
                <a16:creationId xmlns:a16="http://schemas.microsoft.com/office/drawing/2014/main" id="{A25A360E-116F-14E2-64CE-10131109FB5E}"/>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6" name="Picture 5">
            <a:extLst>
              <a:ext uri="{FF2B5EF4-FFF2-40B4-BE49-F238E27FC236}">
                <a16:creationId xmlns:a16="http://schemas.microsoft.com/office/drawing/2014/main" id="{74A6AC8E-360C-42FA-1CAF-C39EDA1A1824}"/>
              </a:ext>
            </a:extLst>
          </p:cNvPr>
          <p:cNvPicPr>
            <a:picLocks noChangeAspect="1"/>
          </p:cNvPicPr>
          <p:nvPr/>
        </p:nvPicPr>
        <p:blipFill>
          <a:blip r:embed="rId2"/>
          <a:stretch>
            <a:fillRect/>
          </a:stretch>
        </p:blipFill>
        <p:spPr>
          <a:xfrm>
            <a:off x="374073" y="523469"/>
            <a:ext cx="10851945" cy="5811061"/>
          </a:xfrm>
          <a:prstGeom prst="rect">
            <a:avLst/>
          </a:prstGeom>
        </p:spPr>
      </p:pic>
    </p:spTree>
    <p:extLst>
      <p:ext uri="{BB962C8B-B14F-4D97-AF65-F5344CB8AC3E}">
        <p14:creationId xmlns:p14="http://schemas.microsoft.com/office/powerpoint/2010/main" val="998562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30936" y="639520"/>
            <a:ext cx="3429000" cy="1719072"/>
          </a:xfrm>
        </p:spPr>
        <p:txBody>
          <a:bodyPr anchor="b">
            <a:normAutofit/>
          </a:bodyPr>
          <a:lstStyle/>
          <a:p>
            <a:r>
              <a:rPr lang="en-US" sz="3800"/>
              <a:t>Ceph Architecture Overview</a:t>
            </a:r>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630936" y="2807208"/>
            <a:ext cx="3429000" cy="3410712"/>
          </a:xfrm>
        </p:spPr>
        <p:txBody>
          <a:bodyPr anchor="t">
            <a:normAutofit/>
          </a:bodyPr>
          <a:lstStyle/>
          <a:p>
            <a:pPr lvl="0"/>
            <a:r>
              <a:rPr lang="en-US" sz="1900"/>
              <a:t>Ceph's architecture is designed to be fault-tolerant, auto-scalable, and self-healing</a:t>
            </a:r>
          </a:p>
          <a:p>
            <a:pPr lvl="0"/>
            <a:r>
              <a:rPr lang="en-US" sz="1900"/>
              <a:t>The Ceph architecture is based on the principle of decoupling data and metadata operations</a:t>
            </a:r>
          </a:p>
          <a:p>
            <a:pPr lvl="0"/>
            <a:r>
              <a:rPr lang="en-US" sz="1900"/>
              <a:t>The architecture also includes the use of the CRUSH algorithm, which enables Ceph to scale, rebalance, and recover automatically</a:t>
            </a:r>
          </a:p>
        </p:txBody>
      </p:sp>
      <p:pic>
        <p:nvPicPr>
          <p:cNvPr id="4" name="Picture 4" descr="A diagram of a computer server&#10;&#10;Description automatically generated">
            <a:extLst>
              <a:ext uri="{FF2B5EF4-FFF2-40B4-BE49-F238E27FC236}">
                <a16:creationId xmlns:a16="http://schemas.microsoft.com/office/drawing/2014/main" id="{0688CB0D-E0F0-63D8-C617-C2D159CB414E}"/>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654296" y="1599514"/>
            <a:ext cx="6903720" cy="3658971"/>
          </a:xfrm>
          <a:prstGeom prst="rect">
            <a:avLst/>
          </a:prstGeom>
        </p:spPr>
      </p:pic>
      <p:sp>
        <p:nvSpPr>
          <p:cNvPr id="5" name="TextBox 4">
            <a:extLst>
              <a:ext uri="{FF2B5EF4-FFF2-40B4-BE49-F238E27FC236}">
                <a16:creationId xmlns:a16="http://schemas.microsoft.com/office/drawing/2014/main" id="{F3B0345B-2CC8-99EB-E67E-E6D3DF4A5EA4}"/>
              </a:ext>
            </a:extLst>
          </p:cNvPr>
          <p:cNvSpPr txBox="1"/>
          <p:nvPr/>
        </p:nvSpPr>
        <p:spPr>
          <a:xfrm>
            <a:off x="9103498" y="5058430"/>
            <a:ext cx="245451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BY-SA-NC</a:t>
            </a:r>
            <a:r>
              <a:rPr lang="en-US" sz="700">
                <a:solidFill>
                  <a:srgbClr val="FFFFFF"/>
                </a:solidFill>
              </a:rPr>
              <a:t>.</a:t>
            </a:r>
          </a:p>
        </p:txBody>
      </p:sp>
    </p:spTree>
    <p:extLst>
      <p:ext uri="{BB962C8B-B14F-4D97-AF65-F5344CB8AC3E}">
        <p14:creationId xmlns:p14="http://schemas.microsoft.com/office/powerpoint/2010/main" val="3397579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9CDFB87-0F93-DD6A-B39F-38FAEC1E1B8B}"/>
              </a:ext>
            </a:extLst>
          </p:cNvPr>
          <p:cNvPicPr>
            <a:picLocks noChangeAspect="1"/>
          </p:cNvPicPr>
          <p:nvPr/>
        </p:nvPicPr>
        <p:blipFill>
          <a:blip r:embed="rId2"/>
          <a:stretch>
            <a:fillRect/>
          </a:stretch>
        </p:blipFill>
        <p:spPr>
          <a:xfrm>
            <a:off x="731520" y="680654"/>
            <a:ext cx="10241280" cy="5496692"/>
          </a:xfrm>
          <a:prstGeom prst="rect">
            <a:avLst/>
          </a:prstGeom>
        </p:spPr>
      </p:pic>
    </p:spTree>
    <p:extLst>
      <p:ext uri="{BB962C8B-B14F-4D97-AF65-F5344CB8AC3E}">
        <p14:creationId xmlns:p14="http://schemas.microsoft.com/office/powerpoint/2010/main" val="29433020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30936" y="640080"/>
            <a:ext cx="4818888" cy="1481328"/>
          </a:xfrm>
        </p:spPr>
        <p:txBody>
          <a:bodyPr anchor="b">
            <a:normAutofit/>
          </a:bodyPr>
          <a:lstStyle/>
          <a:p>
            <a:r>
              <a:rPr lang="en-US" sz="5000"/>
              <a:t>Ceph Configuration</a:t>
            </a:r>
          </a:p>
        </p:txBody>
      </p:sp>
      <p:sp>
        <p:nvSpPr>
          <p:cNvPr id="11"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630936" y="2660904"/>
            <a:ext cx="4818888" cy="3547872"/>
          </a:xfrm>
        </p:spPr>
        <p:txBody>
          <a:bodyPr anchor="t">
            <a:normAutofit/>
          </a:bodyPr>
          <a:lstStyle/>
          <a:p>
            <a:pPr lvl="0"/>
            <a:r>
              <a:rPr lang="en-US" sz="2200"/>
              <a:t>Ceph configuration is facilitated through the ceph.conf file</a:t>
            </a:r>
          </a:p>
          <a:p>
            <a:pPr lvl="0"/>
            <a:r>
              <a:rPr lang="en-US" sz="2200"/>
              <a:t>This is where settings for monitors, OSDs, and metadata servers are specified</a:t>
            </a:r>
          </a:p>
          <a:p>
            <a:pPr lvl="0"/>
            <a:r>
              <a:rPr lang="en-US" sz="2200"/>
              <a:t>Critical configurations include public and cluster network, monitor hosts, log files, OSD journal size, and filestore options</a:t>
            </a:r>
          </a:p>
        </p:txBody>
      </p:sp>
      <p:pic>
        <p:nvPicPr>
          <p:cNvPr id="4" name="Picture 4" descr="Introduction to Ceph | Better Tomorrow with Computer Science">
            <a:extLst>
              <a:ext uri="{FF2B5EF4-FFF2-40B4-BE49-F238E27FC236}">
                <a16:creationId xmlns:a16="http://schemas.microsoft.com/office/drawing/2014/main" id="{5FBC8930-FA47-81F4-9579-7E188146632F}"/>
              </a:ext>
            </a:extLst>
          </p:cNvPr>
          <p:cNvPicPr>
            <a:picLocks noChangeAspect="1"/>
          </p:cNvPicPr>
          <p:nvPr/>
        </p:nvPicPr>
        <p:blipFill>
          <a:blip r:embed="rId2"/>
          <a:stretch>
            <a:fillRect/>
          </a:stretch>
        </p:blipFill>
        <p:spPr>
          <a:xfrm>
            <a:off x="6099048" y="1286356"/>
            <a:ext cx="5458968" cy="4285288"/>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30936" y="640080"/>
            <a:ext cx="4818888" cy="1481328"/>
          </a:xfrm>
        </p:spPr>
        <p:txBody>
          <a:bodyPr anchor="b">
            <a:normAutofit/>
          </a:bodyPr>
          <a:lstStyle/>
          <a:p>
            <a:r>
              <a:rPr lang="en-US" sz="4600"/>
              <a:t>Ceph Performance Tuning</a:t>
            </a:r>
          </a:p>
        </p:txBody>
      </p:sp>
      <p:sp>
        <p:nvSpPr>
          <p:cNvPr id="4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630936" y="2660904"/>
            <a:ext cx="4818888" cy="3547872"/>
          </a:xfrm>
        </p:spPr>
        <p:txBody>
          <a:bodyPr anchor="t">
            <a:normAutofit/>
          </a:bodyPr>
          <a:lstStyle/>
          <a:p>
            <a:pPr lvl="0"/>
            <a:r>
              <a:rPr lang="en-US" sz="2000"/>
              <a:t>Performance tuning in Ceph involves multiple facets</a:t>
            </a:r>
          </a:p>
          <a:p>
            <a:pPr lvl="0"/>
            <a:r>
              <a:rPr lang="en-US" sz="2000"/>
              <a:t>Hardware tuning may include the use of SSDs for OSD journals, adequate CPU and memory resources, and 10GbE or higher network connections</a:t>
            </a:r>
          </a:p>
          <a:p>
            <a:pPr lvl="0"/>
            <a:r>
              <a:rPr lang="en-US" sz="2000"/>
              <a:t>Within the Ceph configuration, adjusting parameters like osd_op_threads, filestore_op_threads, and the cache size can impact performance</a:t>
            </a:r>
          </a:p>
        </p:txBody>
      </p:sp>
      <p:pic>
        <p:nvPicPr>
          <p:cNvPr id="15" name="Picture 15" descr="Glusterfs vs. Ceph: Which Wins the Storage War? - Make Tech Easier">
            <a:extLst>
              <a:ext uri="{FF2B5EF4-FFF2-40B4-BE49-F238E27FC236}">
                <a16:creationId xmlns:a16="http://schemas.microsoft.com/office/drawing/2014/main" id="{E5A8D7B0-AA86-ED61-8412-7C27DE9259C4}"/>
              </a:ext>
            </a:extLst>
          </p:cNvPr>
          <p:cNvPicPr>
            <a:picLocks noChangeAspect="1"/>
          </p:cNvPicPr>
          <p:nvPr/>
        </p:nvPicPr>
        <p:blipFill>
          <a:blip r:embed="rId2"/>
          <a:stretch>
            <a:fillRect/>
          </a:stretch>
        </p:blipFill>
        <p:spPr>
          <a:xfrm>
            <a:off x="6099048" y="1829641"/>
            <a:ext cx="5458968" cy="3198717"/>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5">
            <a:extLst>
              <a:ext uri="{FF2B5EF4-FFF2-40B4-BE49-F238E27FC236}">
                <a16:creationId xmlns:a16="http://schemas.microsoft.com/office/drawing/2014/main" id="{22587ECF-85E9-4393-9D87-8EB6F3F6C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838199" y="537883"/>
            <a:ext cx="4783697" cy="1942810"/>
          </a:xfrm>
        </p:spPr>
        <p:txBody>
          <a:bodyPr anchor="b">
            <a:normAutofit/>
          </a:bodyPr>
          <a:lstStyle/>
          <a:p>
            <a:r>
              <a:rPr lang="en-US" sz="4000"/>
              <a:t>Ceph Monitoring</a:t>
            </a:r>
          </a:p>
        </p:txBody>
      </p:sp>
      <p:sp>
        <p:nvSpPr>
          <p:cNvPr id="3" name="Content Placeholder"/>
          <p:cNvSpPr>
            <a:spLocks noGrp="1"/>
          </p:cNvSpPr>
          <p:nvPr>
            <p:ph idx="1"/>
          </p:nvPr>
        </p:nvSpPr>
        <p:spPr>
          <a:xfrm>
            <a:off x="838199" y="2686323"/>
            <a:ext cx="4783697" cy="3433583"/>
          </a:xfrm>
        </p:spPr>
        <p:txBody>
          <a:bodyPr>
            <a:normAutofit/>
          </a:bodyPr>
          <a:lstStyle/>
          <a:p>
            <a:pPr lvl="0"/>
            <a:r>
              <a:rPr lang="en-US" sz="2000"/>
              <a:t>Monitoring a Ceph cluster is key for its health</a:t>
            </a:r>
          </a:p>
          <a:p>
            <a:pPr lvl="0"/>
            <a:r>
              <a:rPr lang="en-US" sz="2000"/>
              <a:t>The built-in Ceph Dashboard provides a visual interface to check cluster status, performance metrics, and capacity usage</a:t>
            </a:r>
          </a:p>
          <a:p>
            <a:pPr lvl="0"/>
            <a:r>
              <a:rPr lang="en-US" sz="2000"/>
              <a:t>For deeper insights, Prometheus integrated with Grafana can help visualize key metrics like throughput, latency, and IOPS, along with the status of OSDs and pools</a:t>
            </a:r>
          </a:p>
        </p:txBody>
      </p:sp>
      <p:pic>
        <p:nvPicPr>
          <p:cNvPr id="5" name="Picture 5" descr="Ceph">
            <a:extLst>
              <a:ext uri="{FF2B5EF4-FFF2-40B4-BE49-F238E27FC236}">
                <a16:creationId xmlns:a16="http://schemas.microsoft.com/office/drawing/2014/main" id="{EB9F88C6-D03D-7128-3B94-B17FBAE85C80}"/>
              </a:ext>
            </a:extLst>
          </p:cNvPr>
          <p:cNvPicPr>
            <a:picLocks noChangeAspect="1"/>
          </p:cNvPicPr>
          <p:nvPr/>
        </p:nvPicPr>
        <p:blipFill>
          <a:blip r:embed="rId2"/>
          <a:stretch>
            <a:fillRect/>
          </a:stretch>
        </p:blipFill>
        <p:spPr>
          <a:xfrm>
            <a:off x="5988424" y="1377238"/>
            <a:ext cx="5365375" cy="390331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C22A9FB-817A-4166-126D-FB45BB2A1477}"/>
              </a:ext>
            </a:extLst>
          </p:cNvPr>
          <p:cNvPicPr>
            <a:picLocks noChangeAspect="1"/>
          </p:cNvPicPr>
          <p:nvPr/>
        </p:nvPicPr>
        <p:blipFill>
          <a:blip r:embed="rId2"/>
          <a:stretch>
            <a:fillRect/>
          </a:stretch>
        </p:blipFill>
        <p:spPr>
          <a:xfrm>
            <a:off x="651702" y="532996"/>
            <a:ext cx="10888595" cy="5792008"/>
          </a:xfrm>
          <a:prstGeom prst="rect">
            <a:avLst/>
          </a:prstGeom>
        </p:spPr>
      </p:pic>
    </p:spTree>
    <p:extLst>
      <p:ext uri="{BB962C8B-B14F-4D97-AF65-F5344CB8AC3E}">
        <p14:creationId xmlns:p14="http://schemas.microsoft.com/office/powerpoint/2010/main" val="10836673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246654C-0D45-CB75-0EE5-AA9CDBC79FAE}"/>
              </a:ext>
            </a:extLst>
          </p:cNvPr>
          <p:cNvPicPr>
            <a:picLocks noChangeAspect="1"/>
          </p:cNvPicPr>
          <p:nvPr/>
        </p:nvPicPr>
        <p:blipFill>
          <a:blip r:embed="rId2"/>
          <a:stretch>
            <a:fillRect/>
          </a:stretch>
        </p:blipFill>
        <p:spPr>
          <a:xfrm>
            <a:off x="951782" y="709233"/>
            <a:ext cx="10288436" cy="5439534"/>
          </a:xfrm>
          <a:prstGeom prst="rect">
            <a:avLst/>
          </a:prstGeom>
        </p:spPr>
      </p:pic>
    </p:spTree>
    <p:extLst>
      <p:ext uri="{BB962C8B-B14F-4D97-AF65-F5344CB8AC3E}">
        <p14:creationId xmlns:p14="http://schemas.microsoft.com/office/powerpoint/2010/main" val="13741217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8CEE5EB-8659-DE1F-4057-461D7633E7FF}"/>
              </a:ext>
            </a:extLst>
          </p:cNvPr>
          <p:cNvPicPr>
            <a:picLocks noChangeAspect="1"/>
          </p:cNvPicPr>
          <p:nvPr/>
        </p:nvPicPr>
        <p:blipFill>
          <a:blip r:embed="rId2"/>
          <a:stretch>
            <a:fillRect/>
          </a:stretch>
        </p:blipFill>
        <p:spPr>
          <a:xfrm>
            <a:off x="932729" y="661601"/>
            <a:ext cx="10326541" cy="5534797"/>
          </a:xfrm>
          <a:prstGeom prst="rect">
            <a:avLst/>
          </a:prstGeom>
        </p:spPr>
      </p:pic>
    </p:spTree>
    <p:extLst>
      <p:ext uri="{BB962C8B-B14F-4D97-AF65-F5344CB8AC3E}">
        <p14:creationId xmlns:p14="http://schemas.microsoft.com/office/powerpoint/2010/main" val="22540132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2587ECF-85E9-4393-9D87-8EB6F3F6C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838199" y="537883"/>
            <a:ext cx="4783697" cy="1942810"/>
          </a:xfrm>
        </p:spPr>
        <p:txBody>
          <a:bodyPr anchor="b">
            <a:normAutofit/>
          </a:bodyPr>
          <a:lstStyle/>
          <a:p>
            <a:r>
              <a:rPr lang="en-US" sz="4000"/>
              <a:t>Ceph Troubleshooting</a:t>
            </a:r>
          </a:p>
        </p:txBody>
      </p:sp>
      <p:sp>
        <p:nvSpPr>
          <p:cNvPr id="3" name="Content Placeholder"/>
          <p:cNvSpPr>
            <a:spLocks noGrp="1"/>
          </p:cNvSpPr>
          <p:nvPr>
            <p:ph idx="1"/>
          </p:nvPr>
        </p:nvSpPr>
        <p:spPr>
          <a:xfrm>
            <a:off x="838199" y="2686323"/>
            <a:ext cx="4783697" cy="3433583"/>
          </a:xfrm>
        </p:spPr>
        <p:txBody>
          <a:bodyPr>
            <a:normAutofit/>
          </a:bodyPr>
          <a:lstStyle/>
          <a:p>
            <a:pPr lvl="0"/>
            <a:r>
              <a:rPr lang="en-US" sz="2000"/>
              <a:t>When encountering issues with Ceph, start by checking the cluster health status with "ceph health" command</a:t>
            </a:r>
          </a:p>
          <a:p>
            <a:pPr lvl="0"/>
            <a:r>
              <a:rPr lang="en-US" sz="2000"/>
              <a:t>Checking for hardware issues, such as failed disks or network issues, is also important</a:t>
            </a:r>
          </a:p>
          <a:p>
            <a:pPr lvl="0"/>
            <a:r>
              <a:rPr lang="en-US" sz="2000"/>
              <a:t>Finally, the Ceph user and developer communities can be invaluable resources for troubleshooting</a:t>
            </a:r>
          </a:p>
        </p:txBody>
      </p:sp>
      <p:pic>
        <p:nvPicPr>
          <p:cNvPr id="5" name="Picture 5" descr="How Does LINSTOR Compare To Ceph? - LINBIT">
            <a:extLst>
              <a:ext uri="{FF2B5EF4-FFF2-40B4-BE49-F238E27FC236}">
                <a16:creationId xmlns:a16="http://schemas.microsoft.com/office/drawing/2014/main" id="{FCC892CB-7E82-BB09-C8C2-465E1791C842}"/>
              </a:ext>
            </a:extLst>
          </p:cNvPr>
          <p:cNvPicPr>
            <a:picLocks noChangeAspect="1"/>
          </p:cNvPicPr>
          <p:nvPr/>
        </p:nvPicPr>
        <p:blipFill>
          <a:blip r:embed="rId2"/>
          <a:stretch>
            <a:fillRect/>
          </a:stretch>
        </p:blipFill>
        <p:spPr>
          <a:xfrm>
            <a:off x="5988424" y="2081444"/>
            <a:ext cx="5365375" cy="2494898"/>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22587ECF-85E9-4393-9D87-8EB6F3F6C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838199" y="537883"/>
            <a:ext cx="4783697" cy="1942810"/>
          </a:xfrm>
        </p:spPr>
        <p:txBody>
          <a:bodyPr anchor="b">
            <a:normAutofit/>
          </a:bodyPr>
          <a:lstStyle/>
          <a:p>
            <a:r>
              <a:rPr lang="en-US" sz="4000"/>
              <a:t>Ceph Use Cases</a:t>
            </a:r>
          </a:p>
        </p:txBody>
      </p:sp>
      <p:sp>
        <p:nvSpPr>
          <p:cNvPr id="3" name="Content Placeholder"/>
          <p:cNvSpPr>
            <a:spLocks noGrp="1"/>
          </p:cNvSpPr>
          <p:nvPr>
            <p:ph idx="1"/>
          </p:nvPr>
        </p:nvSpPr>
        <p:spPr>
          <a:xfrm>
            <a:off x="838199" y="2686323"/>
            <a:ext cx="4783697" cy="3433583"/>
          </a:xfrm>
        </p:spPr>
        <p:txBody>
          <a:bodyPr>
            <a:normAutofit/>
          </a:bodyPr>
          <a:lstStyle/>
          <a:p>
            <a:pPr lvl="0"/>
            <a:r>
              <a:rPr lang="en-US" sz="2000"/>
              <a:t>Cloud services use it for providing scalable storage</a:t>
            </a:r>
          </a:p>
          <a:p>
            <a:pPr lvl="0"/>
            <a:r>
              <a:rPr lang="en-US" sz="2000"/>
              <a:t>Data analytics platforms leverage it for storing large data sets</a:t>
            </a:r>
          </a:p>
          <a:p>
            <a:pPr lvl="0"/>
            <a:r>
              <a:rPr lang="en-US" sz="2000"/>
              <a:t>Media streaming services appreciate its ability to handle high-throughput workloads</a:t>
            </a:r>
          </a:p>
        </p:txBody>
      </p:sp>
      <p:pic>
        <p:nvPicPr>
          <p:cNvPr id="6" name="Picture 6" descr="Software-Defined Storage - A Beginners Guide - StorMagic">
            <a:extLst>
              <a:ext uri="{FF2B5EF4-FFF2-40B4-BE49-F238E27FC236}">
                <a16:creationId xmlns:a16="http://schemas.microsoft.com/office/drawing/2014/main" id="{3DD1F269-F5F0-3252-0615-39770C88ADC3}"/>
              </a:ext>
            </a:extLst>
          </p:cNvPr>
          <p:cNvPicPr>
            <a:picLocks noChangeAspect="1"/>
          </p:cNvPicPr>
          <p:nvPr/>
        </p:nvPicPr>
        <p:blipFill>
          <a:blip r:embed="rId2"/>
          <a:stretch>
            <a:fillRect/>
          </a:stretch>
        </p:blipFill>
        <p:spPr>
          <a:xfrm>
            <a:off x="5988424" y="2088150"/>
            <a:ext cx="5365375" cy="2481486"/>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2587ECF-85E9-4393-9D87-8EB6F3F6C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838199" y="537883"/>
            <a:ext cx="4783697" cy="1942810"/>
          </a:xfrm>
        </p:spPr>
        <p:txBody>
          <a:bodyPr anchor="b">
            <a:normAutofit/>
          </a:bodyPr>
          <a:lstStyle/>
          <a:p>
            <a:r>
              <a:rPr lang="en-US" sz="4000"/>
              <a:t>Ceph and Kubernetes</a:t>
            </a:r>
          </a:p>
        </p:txBody>
      </p:sp>
      <p:sp>
        <p:nvSpPr>
          <p:cNvPr id="3" name="Content Placeholder"/>
          <p:cNvSpPr>
            <a:spLocks noGrp="1"/>
          </p:cNvSpPr>
          <p:nvPr>
            <p:ph idx="1"/>
          </p:nvPr>
        </p:nvSpPr>
        <p:spPr>
          <a:xfrm>
            <a:off x="838199" y="2686323"/>
            <a:ext cx="4783697" cy="3433583"/>
          </a:xfrm>
        </p:spPr>
        <p:txBody>
          <a:bodyPr>
            <a:normAutofit/>
          </a:bodyPr>
          <a:lstStyle/>
          <a:p>
            <a:pPr lvl="0"/>
            <a:r>
              <a:rPr lang="en-US" sz="2000"/>
              <a:t>Ceph and Kubernetes make a powerful combination</a:t>
            </a:r>
          </a:p>
          <a:p>
            <a:pPr lvl="0"/>
            <a:r>
              <a:rPr lang="en-US" sz="2000"/>
              <a:t>With the help of Rook, a cloud-native storage orchestrator, Ceph can be used to provide persistent storage for Kubernetes applications</a:t>
            </a:r>
          </a:p>
          <a:p>
            <a:pPr lvl="0"/>
            <a:r>
              <a:rPr lang="en-US" sz="2000"/>
              <a:t>Rook handles the deployment and scaling of the storage, while Ceph ensures data resiliency and performance</a:t>
            </a:r>
          </a:p>
        </p:txBody>
      </p:sp>
      <p:pic>
        <p:nvPicPr>
          <p:cNvPr id="4" name="Picture 4" descr="Rook » ADMIN Magazine">
            <a:extLst>
              <a:ext uri="{FF2B5EF4-FFF2-40B4-BE49-F238E27FC236}">
                <a16:creationId xmlns:a16="http://schemas.microsoft.com/office/drawing/2014/main" id="{640E5BE5-CD7D-F5E5-6748-6698E9B84329}"/>
              </a:ext>
            </a:extLst>
          </p:cNvPr>
          <p:cNvPicPr>
            <a:picLocks noChangeAspect="1"/>
          </p:cNvPicPr>
          <p:nvPr/>
        </p:nvPicPr>
        <p:blipFill>
          <a:blip r:embed="rId2"/>
          <a:stretch>
            <a:fillRect/>
          </a:stretch>
        </p:blipFill>
        <p:spPr>
          <a:xfrm>
            <a:off x="5988424" y="1873536"/>
            <a:ext cx="5365375" cy="291071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5297762" y="329184"/>
            <a:ext cx="6251110" cy="1783080"/>
          </a:xfrm>
        </p:spPr>
        <p:txBody>
          <a:bodyPr vert="horz" lIns="91440" tIns="45720" rIns="91440" bIns="45720" rtlCol="0" anchor="b">
            <a:normAutofit/>
          </a:bodyPr>
          <a:lstStyle/>
          <a:p>
            <a:pPr algn="l"/>
            <a:r>
              <a:rPr lang="en-US" sz="5400"/>
              <a:t>Ceph Architecture Overview Contd</a:t>
            </a:r>
          </a:p>
        </p:txBody>
      </p:sp>
      <p:pic>
        <p:nvPicPr>
          <p:cNvPr id="5" name="Picture 4" descr="Blue blocks and networks technology background">
            <a:extLst>
              <a:ext uri="{FF2B5EF4-FFF2-40B4-BE49-F238E27FC236}">
                <a16:creationId xmlns:a16="http://schemas.microsoft.com/office/drawing/2014/main" id="{A4937879-6A8E-E6AD-6E1F-1219EBAF5D8C}"/>
              </a:ext>
            </a:extLst>
          </p:cNvPr>
          <p:cNvPicPr>
            <a:picLocks noChangeAspect="1"/>
          </p:cNvPicPr>
          <p:nvPr/>
        </p:nvPicPr>
        <p:blipFill rotWithShape="1">
          <a:blip r:embed="rId2"/>
          <a:srcRect l="14533" r="47437"/>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25"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C1E8335-7A6D-64E9-C8AF-EB45BF90F6FA}"/>
              </a:ext>
            </a:extLst>
          </p:cNvPr>
          <p:cNvSpPr txBox="1"/>
          <p:nvPr/>
        </p:nvSpPr>
        <p:spPr>
          <a:xfrm>
            <a:off x="5297762" y="2706624"/>
            <a:ext cx="6251110" cy="3483864"/>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a:lnSpc>
                <a:spcPct val="90000"/>
              </a:lnSpc>
              <a:spcAft>
                <a:spcPts val="600"/>
              </a:spcAft>
            </a:pPr>
            <a:r>
              <a:rPr lang="en-US" sz="2200" dirty="0"/>
              <a:t>A practical use case of </a:t>
            </a:r>
            <a:r>
              <a:rPr lang="en-US" sz="2200" dirty="0" err="1"/>
              <a:t>Ceph's</a:t>
            </a:r>
            <a:r>
              <a:rPr lang="en-US" sz="2200" dirty="0"/>
              <a:t> architecture is in a large-scale data center. For instance, a company with a large amount of customer data can use </a:t>
            </a:r>
            <a:r>
              <a:rPr lang="en-US" sz="2200" dirty="0" err="1"/>
              <a:t>Ceph</a:t>
            </a:r>
            <a:r>
              <a:rPr lang="en-US" sz="2200" dirty="0"/>
              <a:t> to store and manage this data. The company can start with a small deployment and as their data grows, they can add more storage nodes to the </a:t>
            </a:r>
            <a:r>
              <a:rPr lang="en-US" sz="2200" dirty="0" err="1"/>
              <a:t>Ceph</a:t>
            </a:r>
            <a:r>
              <a:rPr lang="en-US" sz="2200" dirty="0"/>
              <a:t> cluster. The data will be automatically rebalanced across the new nodes, and if any node fails, </a:t>
            </a:r>
            <a:r>
              <a:rPr lang="en-US" sz="2200" dirty="0" err="1"/>
              <a:t>Ceph</a:t>
            </a:r>
            <a:r>
              <a:rPr lang="en-US" sz="2200" dirty="0"/>
              <a:t> will automatically replicate its data to other nodes. This ensures that the data is always available and safe. </a:t>
            </a:r>
            <a:endParaRPr lang="en-US" dirty="0"/>
          </a:p>
        </p:txBody>
      </p:sp>
    </p:spTree>
    <p:extLst>
      <p:ext uri="{BB962C8B-B14F-4D97-AF65-F5344CB8AC3E}">
        <p14:creationId xmlns:p14="http://schemas.microsoft.com/office/powerpoint/2010/main" val="145096662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22587ECF-85E9-4393-9D87-8EB6F3F6C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838199" y="537883"/>
            <a:ext cx="4783697" cy="1942810"/>
          </a:xfrm>
        </p:spPr>
        <p:txBody>
          <a:bodyPr anchor="b">
            <a:normAutofit/>
          </a:bodyPr>
          <a:lstStyle/>
          <a:p>
            <a:r>
              <a:rPr lang="en-US" sz="4000"/>
              <a:t>Ceph and OpenStack</a:t>
            </a:r>
          </a:p>
        </p:txBody>
      </p:sp>
      <p:sp>
        <p:nvSpPr>
          <p:cNvPr id="3" name="Content Placeholder"/>
          <p:cNvSpPr>
            <a:spLocks noGrp="1"/>
          </p:cNvSpPr>
          <p:nvPr>
            <p:ph idx="1"/>
          </p:nvPr>
        </p:nvSpPr>
        <p:spPr>
          <a:xfrm>
            <a:off x="838199" y="2686323"/>
            <a:ext cx="4783697" cy="3433583"/>
          </a:xfrm>
        </p:spPr>
        <p:txBody>
          <a:bodyPr>
            <a:normAutofit/>
          </a:bodyPr>
          <a:lstStyle/>
          <a:p>
            <a:pPr lvl="0"/>
            <a:r>
              <a:rPr lang="en-US" sz="2000"/>
              <a:t>Ceph is a popular choice for OpenStack storage</a:t>
            </a:r>
          </a:p>
          <a:p>
            <a:pPr lvl="0"/>
            <a:r>
              <a:rPr lang="en-US" sz="2000"/>
              <a:t>It integrates with OpenStack components like Cinder for block storage, Glance for image storage, and Nova for ephemeral storage, making it a comprehensive storage solution</a:t>
            </a:r>
          </a:p>
          <a:p>
            <a:pPr lvl="0"/>
            <a:r>
              <a:rPr lang="en-US" sz="2000"/>
              <a:t>Its scalability and resilience align well with the needs of OpenStack deployments</a:t>
            </a:r>
          </a:p>
        </p:txBody>
      </p:sp>
      <p:pic>
        <p:nvPicPr>
          <p:cNvPr id="13" name="Picture 13" descr="OpenStack Storage Buddy Ceph">
            <a:extLst>
              <a:ext uri="{FF2B5EF4-FFF2-40B4-BE49-F238E27FC236}">
                <a16:creationId xmlns:a16="http://schemas.microsoft.com/office/drawing/2014/main" id="{4864AA05-0D48-81FB-468C-A53274C9B0F6}"/>
              </a:ext>
            </a:extLst>
          </p:cNvPr>
          <p:cNvPicPr>
            <a:picLocks noChangeAspect="1"/>
          </p:cNvPicPr>
          <p:nvPr/>
        </p:nvPicPr>
        <p:blipFill>
          <a:blip r:embed="rId2"/>
          <a:stretch>
            <a:fillRect/>
          </a:stretch>
        </p:blipFill>
        <p:spPr>
          <a:xfrm>
            <a:off x="5988424" y="1819882"/>
            <a:ext cx="5365375" cy="3018023"/>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40080" y="325369"/>
            <a:ext cx="4368602" cy="1956841"/>
          </a:xfrm>
        </p:spPr>
        <p:txBody>
          <a:bodyPr anchor="b">
            <a:normAutofit/>
          </a:bodyPr>
          <a:lstStyle/>
          <a:p>
            <a:r>
              <a:rPr lang="en-US" sz="5400"/>
              <a:t>Ceph Future Developments</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640080" y="2872899"/>
            <a:ext cx="4243589" cy="3320668"/>
          </a:xfrm>
        </p:spPr>
        <p:txBody>
          <a:bodyPr>
            <a:normAutofit/>
          </a:bodyPr>
          <a:lstStyle/>
          <a:p>
            <a:pPr lvl="0"/>
            <a:r>
              <a:rPr lang="en-US" sz="2000"/>
              <a:t>Future developments in Ceph aim to continue improving its performance, scalability, and ease of use</a:t>
            </a:r>
          </a:p>
          <a:p>
            <a:pPr lvl="0"/>
            <a:r>
              <a:rPr lang="en-US" sz="2000"/>
              <a:t>These include enabling erasure coding with RBD and CephFS, enhancing the bucket index in RADOS Gateway for better scalability, and further development on Crimson, a new OSD backend aimed at faster hardware and reduced CPU usage</a:t>
            </a:r>
          </a:p>
        </p:txBody>
      </p:sp>
      <p:pic>
        <p:nvPicPr>
          <p:cNvPr id="4" name="Picture 4" descr="A person&amp;#39;s head with a circuit board&#10;&#10;Description automatically generated">
            <a:extLst>
              <a:ext uri="{FF2B5EF4-FFF2-40B4-BE49-F238E27FC236}">
                <a16:creationId xmlns:a16="http://schemas.microsoft.com/office/drawing/2014/main" id="{F72705A1-F58A-6A6D-4B30-1865C1BCDCFC}"/>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19046" r="28796"/>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5" name="TextBox 4">
            <a:extLst>
              <a:ext uri="{FF2B5EF4-FFF2-40B4-BE49-F238E27FC236}">
                <a16:creationId xmlns:a16="http://schemas.microsoft.com/office/drawing/2014/main" id="{682E642D-83D8-275A-3569-0CCE05E00CE7}"/>
              </a:ext>
            </a:extLst>
          </p:cNvPr>
          <p:cNvSpPr txBox="1"/>
          <p:nvPr/>
        </p:nvSpPr>
        <p:spPr>
          <a:xfrm>
            <a:off x="9870532" y="6657945"/>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a:t>
            </a:r>
            <a:r>
              <a:rPr lang="en-US" sz="700">
                <a:solidFill>
                  <a:srgbClr val="FFFFFF"/>
                </a:solidFill>
              </a:rPr>
              <a:t>.</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cNvSpPr>
            <a:spLocks noGrp="1"/>
          </p:cNvSpPr>
          <p:nvPr>
            <p:ph type="ctrTitle"/>
          </p:nvPr>
        </p:nvSpPr>
        <p:spPr>
          <a:xfrm>
            <a:off x="481013" y="3752849"/>
            <a:ext cx="3290887" cy="2452687"/>
          </a:xfrm>
        </p:spPr>
        <p:txBody>
          <a:bodyPr anchor="ctr">
            <a:normAutofit/>
          </a:bodyPr>
          <a:lstStyle/>
          <a:p>
            <a:r>
              <a:rPr lang="en-US" sz="3600"/>
              <a:t>Conclusion</a:t>
            </a:r>
          </a:p>
        </p:txBody>
      </p:sp>
      <p:pic>
        <p:nvPicPr>
          <p:cNvPr id="4" name="Picture 4" descr="A whiteboard with text and drawings&#10;&#10;Description automatically generated">
            <a:extLst>
              <a:ext uri="{FF2B5EF4-FFF2-40B4-BE49-F238E27FC236}">
                <a16:creationId xmlns:a16="http://schemas.microsoft.com/office/drawing/2014/main" id="{641FEF17-6F38-3BAD-8059-BE2DB9CE366E}"/>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t="34791" b="4034"/>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p:cNvSpPr>
            <a:spLocks noGrp="1"/>
          </p:cNvSpPr>
          <p:nvPr>
            <p:ph idx="1"/>
          </p:nvPr>
        </p:nvSpPr>
        <p:spPr>
          <a:xfrm>
            <a:off x="4223982" y="3752850"/>
            <a:ext cx="7485413" cy="2452687"/>
          </a:xfrm>
        </p:spPr>
        <p:txBody>
          <a:bodyPr anchor="ctr">
            <a:normAutofit/>
          </a:bodyPr>
          <a:lstStyle/>
          <a:p>
            <a:pPr lvl="0"/>
            <a:r>
              <a:rPr lang="en-US" sz="1800"/>
              <a:t>As a robust, flexible, and highly scalable storage solution, Ceph is a compelling choice for many organizations</a:t>
            </a:r>
          </a:p>
          <a:p>
            <a:pPr lvl="0"/>
            <a:r>
              <a:rPr lang="en-US" sz="1800"/>
              <a:t>Its architecture and features facilitate various applications, including cloud services, data analytics, and more</a:t>
            </a:r>
          </a:p>
          <a:p>
            <a:pPr lvl="0"/>
            <a:r>
              <a:rPr lang="en-US" sz="1800"/>
              <a:t>It offers a versatile platform that can adapt to changing storage needs</a:t>
            </a:r>
          </a:p>
        </p:txBody>
      </p:sp>
      <p:sp>
        <p:nvSpPr>
          <p:cNvPr id="5" name="TextBox 4">
            <a:extLst>
              <a:ext uri="{FF2B5EF4-FFF2-40B4-BE49-F238E27FC236}">
                <a16:creationId xmlns:a16="http://schemas.microsoft.com/office/drawing/2014/main" id="{BE29441A-F7B0-C5A3-5053-37B242894FB9}"/>
              </a:ext>
            </a:extLst>
          </p:cNvPr>
          <p:cNvSpPr txBox="1"/>
          <p:nvPr/>
        </p:nvSpPr>
        <p:spPr>
          <a:xfrm>
            <a:off x="9870532" y="6657945"/>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a:t>
            </a:r>
            <a:r>
              <a:rPr lang="en-US" sz="700">
                <a:solidFill>
                  <a:srgbClr val="FFFFFF"/>
                </a:solidFill>
              </a:rPr>
              <a:t>.</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cNvSpPr>
            <a:spLocks noGrp="1"/>
          </p:cNvSpPr>
          <p:nvPr>
            <p:ph type="ctrTitle"/>
          </p:nvPr>
        </p:nvSpPr>
        <p:spPr>
          <a:xfrm>
            <a:off x="481013" y="3752849"/>
            <a:ext cx="3290887" cy="2452687"/>
          </a:xfrm>
        </p:spPr>
        <p:txBody>
          <a:bodyPr anchor="ctr">
            <a:normAutofit/>
          </a:bodyPr>
          <a:lstStyle/>
          <a:p>
            <a:r>
              <a:rPr lang="en-US" sz="3600"/>
              <a:t>References</a:t>
            </a:r>
          </a:p>
        </p:txBody>
      </p:sp>
      <p:pic>
        <p:nvPicPr>
          <p:cNvPr id="5" name="Picture 4" descr="White puzzle with one red piece">
            <a:extLst>
              <a:ext uri="{FF2B5EF4-FFF2-40B4-BE49-F238E27FC236}">
                <a16:creationId xmlns:a16="http://schemas.microsoft.com/office/drawing/2014/main" id="{1C731758-DC34-D7F2-B87B-DA5FCFF783F9}"/>
              </a:ext>
            </a:extLst>
          </p:cNvPr>
          <p:cNvPicPr>
            <a:picLocks noChangeAspect="1"/>
          </p:cNvPicPr>
          <p:nvPr/>
        </p:nvPicPr>
        <p:blipFill rotWithShape="1">
          <a:blip r:embed="rId2"/>
          <a:srcRect t="18680" r="-2" b="27213"/>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p:cNvSpPr>
            <a:spLocks noGrp="1"/>
          </p:cNvSpPr>
          <p:nvPr>
            <p:ph idx="1"/>
          </p:nvPr>
        </p:nvSpPr>
        <p:spPr>
          <a:xfrm>
            <a:off x="4223982" y="3752850"/>
            <a:ext cx="7485413" cy="2452687"/>
          </a:xfrm>
        </p:spPr>
        <p:txBody>
          <a:bodyPr anchor="ctr">
            <a:normAutofit/>
          </a:bodyPr>
          <a:lstStyle/>
          <a:p>
            <a:pPr lvl="0"/>
            <a:r>
              <a:rPr lang="en-US" sz="1800"/>
              <a:t>To dive deeper into Ceph, consider visiting the official Ceph documentation for detailed information on its architecture, components, and usage</a:t>
            </a:r>
          </a:p>
          <a:p>
            <a:pPr lvl="0"/>
            <a:r>
              <a:rPr lang="en-US" sz="1800"/>
              <a:t>The Ceph GitHub repository contains the source code, and you can follow ongoing development there</a:t>
            </a:r>
          </a:p>
          <a:p>
            <a:pPr lvl="0"/>
            <a:r>
              <a:rPr lang="en-US" sz="1800"/>
              <a:t>For community support, the Ceph community mailing list is an active platform for discussions and troubleshooting</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p:txBody>
          <a:bodyPr/>
          <a:lstStyle/>
          <a:p>
            <a:r>
              <a:rPr lang="en-US" dirty="0"/>
              <a:t>Thank You</a:t>
            </a:r>
          </a:p>
        </p:txBody>
      </p:sp>
      <p:sp>
        <p:nvSpPr>
          <p:cNvPr id="3" name="Content Placeholder"/>
          <p:cNvSpPr>
            <a:spLocks noGrp="1"/>
          </p:cNvSpPr>
          <p:nvPr>
            <p:ph idx="1"/>
          </p:nvPr>
        </p:nvSpPr>
        <p:spPr/>
        <p:txBody>
          <a:bodyPr/>
          <a:lstStyle/>
          <a:p>
            <a:pPr lvl="0"/>
            <a:r>
              <a:rPr lang="en-US" dirty="0"/>
              <a:t>Should you have any questions about Ceph, feel free to ask</a:t>
            </a:r>
          </a:p>
          <a:p>
            <a:pPr lvl="0"/>
            <a:r>
              <a:rPr lang="en-US" dirty="0"/>
              <a:t>Keep in mind that the vibrant Ceph community is always ready to help and support new members</a:t>
            </a:r>
          </a:p>
          <a:p>
            <a:pPr lvl="0"/>
            <a:r>
              <a:rPr lang="en-US" dirty="0"/>
              <a:t>Quiz Time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13">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4" descr="A screenshot of a computer&#10;&#10;Description automatically generated">
            <a:extLst>
              <a:ext uri="{FF2B5EF4-FFF2-40B4-BE49-F238E27FC236}">
                <a16:creationId xmlns:a16="http://schemas.microsoft.com/office/drawing/2014/main" id="{F2564EC7-9916-BEC7-0576-2A854D7D037C}"/>
              </a:ext>
            </a:extLst>
          </p:cNvPr>
          <p:cNvPicPr>
            <a:picLocks noChangeAspect="1"/>
          </p:cNvPicPr>
          <p:nvPr/>
        </p:nvPicPr>
        <p:blipFill rotWithShape="1">
          <a:blip r:embed="rId2"/>
          <a:srcRect t="9641" b="11148"/>
          <a:stretch/>
        </p:blipFill>
        <p:spPr>
          <a:xfrm>
            <a:off x="20" y="1282"/>
            <a:ext cx="12191980" cy="6856718"/>
          </a:xfrm>
          <a:prstGeom prst="rect">
            <a:avLst/>
          </a:prstGeom>
        </p:spPr>
      </p:pic>
    </p:spTree>
    <p:extLst>
      <p:ext uri="{BB962C8B-B14F-4D97-AF65-F5344CB8AC3E}">
        <p14:creationId xmlns:p14="http://schemas.microsoft.com/office/powerpoint/2010/main" val="34113981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589560" y="856180"/>
            <a:ext cx="4560584" cy="1128068"/>
          </a:xfrm>
        </p:spPr>
        <p:txBody>
          <a:bodyPr anchor="ctr">
            <a:normAutofit/>
          </a:bodyPr>
          <a:lstStyle/>
          <a:p>
            <a:r>
              <a:rPr lang="en-US" sz="3700"/>
              <a:t>The Importance of Ceph</a:t>
            </a:r>
          </a:p>
        </p:txBody>
      </p:sp>
      <p:grpSp>
        <p:nvGrpSpPr>
          <p:cNvPr id="11"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ontent Placeholder"/>
          <p:cNvSpPr>
            <a:spLocks noGrp="1"/>
          </p:cNvSpPr>
          <p:nvPr>
            <p:ph idx="1"/>
          </p:nvPr>
        </p:nvSpPr>
        <p:spPr>
          <a:xfrm>
            <a:off x="590719" y="2330505"/>
            <a:ext cx="4559425" cy="3979585"/>
          </a:xfrm>
        </p:spPr>
        <p:txBody>
          <a:bodyPr anchor="ctr">
            <a:normAutofit/>
          </a:bodyPr>
          <a:lstStyle/>
          <a:p>
            <a:pPr lvl="0"/>
            <a:r>
              <a:rPr lang="en-US" sz="2000"/>
              <a:t>In today's digital age, data is king and managing vast amounts of it in a safe, scalable, and accessible manner is crucial</a:t>
            </a:r>
          </a:p>
          <a:p>
            <a:pPr lvl="0"/>
            <a:r>
              <a:rPr lang="en-US" sz="2000"/>
              <a:t>Its self-managing capabilities automate the tasks of data distribution, error detection, and repair, thereby reducing administrative overhead</a:t>
            </a:r>
          </a:p>
          <a:p>
            <a:pPr lvl="0"/>
            <a:r>
              <a:rPr lang="en-US" sz="2000"/>
              <a:t>It's also highly flexible and adaptable, supporting three types of storage interfaces: object, block, and file storage</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diagram of a computer network&#10;&#10;Description automatically generated">
            <a:extLst>
              <a:ext uri="{FF2B5EF4-FFF2-40B4-BE49-F238E27FC236}">
                <a16:creationId xmlns:a16="http://schemas.microsoft.com/office/drawing/2014/main" id="{16DA6302-FFAA-1B60-3B49-333387663039}"/>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t="7424" r="3" b="2"/>
          <a:stretch/>
        </p:blipFill>
        <p:spPr>
          <a:xfrm>
            <a:off x="5977788" y="799352"/>
            <a:ext cx="5425410" cy="5259296"/>
          </a:xfrm>
          <a:prstGeom prst="rect">
            <a:avLst/>
          </a:prstGeom>
        </p:spPr>
      </p:pic>
      <p:sp>
        <p:nvSpPr>
          <p:cNvPr id="5" name="TextBox 4">
            <a:extLst>
              <a:ext uri="{FF2B5EF4-FFF2-40B4-BE49-F238E27FC236}">
                <a16:creationId xmlns:a16="http://schemas.microsoft.com/office/drawing/2014/main" id="{B132BB97-B388-6F71-02D8-913BB139B66C}"/>
              </a:ext>
            </a:extLst>
          </p:cNvPr>
          <p:cNvSpPr txBox="1"/>
          <p:nvPr/>
        </p:nvSpPr>
        <p:spPr>
          <a:xfrm>
            <a:off x="8929444" y="5858593"/>
            <a:ext cx="247375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BY-NC-ND</a:t>
            </a:r>
            <a:r>
              <a:rPr lang="en-US" sz="700">
                <a:solidFill>
                  <a:srgbClr val="FFFFFF"/>
                </a:solidFill>
              </a:rPr>
              <a: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5" name="Rectangle 67">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30936" y="640080"/>
            <a:ext cx="4818888" cy="1481328"/>
          </a:xfrm>
        </p:spPr>
        <p:txBody>
          <a:bodyPr anchor="b">
            <a:normAutofit/>
          </a:bodyPr>
          <a:lstStyle/>
          <a:p>
            <a:r>
              <a:rPr lang="en-US" sz="5000"/>
              <a:t>Understanding RADOS</a:t>
            </a:r>
          </a:p>
        </p:txBody>
      </p:sp>
      <p:sp>
        <p:nvSpPr>
          <p:cNvPr id="76"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630936" y="2660904"/>
            <a:ext cx="4818888" cy="3547872"/>
          </a:xfrm>
        </p:spPr>
        <p:txBody>
          <a:bodyPr anchor="t">
            <a:normAutofit/>
          </a:bodyPr>
          <a:lstStyle/>
          <a:p>
            <a:pPr lvl="0"/>
            <a:r>
              <a:rPr lang="en-US" sz="2200"/>
              <a:t>At the heart of Ceph lies RADOS</a:t>
            </a:r>
          </a:p>
          <a:p>
            <a:pPr lvl="0"/>
            <a:r>
              <a:rPr lang="en-US" sz="2200"/>
              <a:t>It is the component that ensures the reliable storage and retrieval of data in a distributed network</a:t>
            </a:r>
          </a:p>
          <a:p>
            <a:pPr lvl="0"/>
            <a:r>
              <a:rPr lang="en-US" sz="2200"/>
              <a:t>RADOS is responsible for data replication, recovery from failures, and rebalancing of data distribution when new nodes are added or existing nodes are removed</a:t>
            </a:r>
          </a:p>
        </p:txBody>
      </p:sp>
      <p:pic>
        <p:nvPicPr>
          <p:cNvPr id="14" name="Picture 15" descr="A diagram of a network&#10;&#10;Description automatically generated">
            <a:extLst>
              <a:ext uri="{FF2B5EF4-FFF2-40B4-BE49-F238E27FC236}">
                <a16:creationId xmlns:a16="http://schemas.microsoft.com/office/drawing/2014/main" id="{2838D8B3-DF77-38D6-3A96-4C2CA927EF88}"/>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099048" y="1934608"/>
            <a:ext cx="5458968" cy="2988784"/>
          </a:xfrm>
          <a:prstGeom prst="rect">
            <a:avLst/>
          </a:prstGeom>
        </p:spPr>
      </p:pic>
      <p:sp>
        <p:nvSpPr>
          <p:cNvPr id="16" name="TextBox 15">
            <a:extLst>
              <a:ext uri="{FF2B5EF4-FFF2-40B4-BE49-F238E27FC236}">
                <a16:creationId xmlns:a16="http://schemas.microsoft.com/office/drawing/2014/main" id="{3B337A8A-35DD-9B45-4F67-4032EF583119}"/>
              </a:ext>
            </a:extLst>
          </p:cNvPr>
          <p:cNvSpPr txBox="1"/>
          <p:nvPr/>
        </p:nvSpPr>
        <p:spPr>
          <a:xfrm>
            <a:off x="9236548" y="4723337"/>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a:t>
            </a:r>
            <a:r>
              <a:rPr lang="en-US" sz="700">
                <a:solidFill>
                  <a:srgbClr val="FFFFFF"/>
                </a:solidFill>
              </a:rPr>
              <a: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630936" y="640080"/>
            <a:ext cx="4818888" cy="1481328"/>
          </a:xfrm>
        </p:spPr>
        <p:txBody>
          <a:bodyPr anchor="b">
            <a:normAutofit/>
          </a:bodyPr>
          <a:lstStyle/>
          <a:p>
            <a:r>
              <a:rPr lang="en-US" sz="5000"/>
              <a:t>Role of RADOS in Ceph</a:t>
            </a:r>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p:cNvSpPr>
            <a:spLocks noGrp="1"/>
          </p:cNvSpPr>
          <p:nvPr>
            <p:ph idx="1"/>
          </p:nvPr>
        </p:nvSpPr>
        <p:spPr>
          <a:xfrm>
            <a:off x="630936" y="2660904"/>
            <a:ext cx="4818888" cy="3547872"/>
          </a:xfrm>
        </p:spPr>
        <p:txBody>
          <a:bodyPr anchor="t">
            <a:normAutofit/>
          </a:bodyPr>
          <a:lstStyle/>
          <a:p>
            <a:pPr lvl="0"/>
            <a:r>
              <a:rPr lang="en-US" sz="2200"/>
              <a:t>RADOS provides the fundamental functionality that allows Ceph to create a fault-tolerant system</a:t>
            </a:r>
          </a:p>
          <a:p>
            <a:pPr lvl="0"/>
            <a:r>
              <a:rPr lang="en-US" sz="2200"/>
              <a:t>It manages storage nodes , handles data replication, recovery, and rebalancing</a:t>
            </a:r>
          </a:p>
          <a:p>
            <a:pPr lvl="0"/>
            <a:r>
              <a:rPr lang="en-US" sz="2200"/>
              <a:t>With its robust functionality, RADOS provides the software-defined storage environment upon which the rest of the Ceph architecture is built</a:t>
            </a:r>
          </a:p>
        </p:txBody>
      </p:sp>
      <p:pic>
        <p:nvPicPr>
          <p:cNvPr id="4" name="Picture 4" descr="A diagram of a data processing process&#10;&#10;Description automatically generated">
            <a:extLst>
              <a:ext uri="{FF2B5EF4-FFF2-40B4-BE49-F238E27FC236}">
                <a16:creationId xmlns:a16="http://schemas.microsoft.com/office/drawing/2014/main" id="{9780F374-2AD4-E887-A9C5-040D8D9C0C24}"/>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099048" y="1061173"/>
            <a:ext cx="5458968" cy="4735654"/>
          </a:xfrm>
          <a:prstGeom prst="rect">
            <a:avLst/>
          </a:prstGeom>
        </p:spPr>
      </p:pic>
      <p:sp>
        <p:nvSpPr>
          <p:cNvPr id="5" name="TextBox 4">
            <a:extLst>
              <a:ext uri="{FF2B5EF4-FFF2-40B4-BE49-F238E27FC236}">
                <a16:creationId xmlns:a16="http://schemas.microsoft.com/office/drawing/2014/main" id="{F53F7067-9439-109A-24BF-0C2A7B1B1C76}"/>
              </a:ext>
            </a:extLst>
          </p:cNvPr>
          <p:cNvSpPr txBox="1"/>
          <p:nvPr/>
        </p:nvSpPr>
        <p:spPr>
          <a:xfrm>
            <a:off x="9236548" y="5596772"/>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a:t>
            </a:r>
            <a:r>
              <a:rPr lang="en-US" sz="700">
                <a:solidFill>
                  <a:srgbClr val="FFFFFF"/>
                </a:solidFill>
              </a:rPr>
              <a: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a:xfrm>
            <a:off x="841248" y="256032"/>
            <a:ext cx="10506456" cy="1014984"/>
          </a:xfrm>
        </p:spPr>
        <p:txBody>
          <a:bodyPr anchor="b">
            <a:normAutofit/>
          </a:bodyPr>
          <a:lstStyle/>
          <a:p>
            <a:r>
              <a:rPr lang="en-US" dirty="0"/>
              <a:t>Daemons of Ceph Storage</a:t>
            </a:r>
          </a:p>
        </p:txBody>
      </p:sp>
      <p:graphicFrame>
        <p:nvGraphicFramePr>
          <p:cNvPr id="5" name="Content Placeholder">
            <a:extLst>
              <a:ext uri="{FF2B5EF4-FFF2-40B4-BE49-F238E27FC236}">
                <a16:creationId xmlns:a16="http://schemas.microsoft.com/office/drawing/2014/main" id="{BEFBE150-0CB0-2D55-77C1-E56DCD385E75}"/>
              </a:ext>
            </a:extLst>
          </p:cNvPr>
          <p:cNvGraphicFramePr>
            <a:graphicFrameLocks noGrp="1"/>
          </p:cNvGraphicFramePr>
          <p:nvPr>
            <p:ph idx="1"/>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783674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TotalTime>
  <Words>2134</Words>
  <Application>Microsoft Office PowerPoint</Application>
  <PresentationFormat>Widescreen</PresentationFormat>
  <Paragraphs>136</Paragraphs>
  <Slides>44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44</vt:i4>
      </vt:variant>
    </vt:vector>
  </HeadingPairs>
  <TitlesOfParts>
    <vt:vector size="48" baseType="lpstr">
      <vt:lpstr>Arial</vt:lpstr>
      <vt:lpstr>Calibri</vt:lpstr>
      <vt:lpstr>Calibri Light</vt:lpstr>
      <vt:lpstr>Office Theme</vt:lpstr>
      <vt:lpstr>PowerPoint Presentation</vt:lpstr>
      <vt:lpstr>Introduction to Ceph Storage</vt:lpstr>
      <vt:lpstr>Ceph Architecture Overview</vt:lpstr>
      <vt:lpstr>Ceph Architecture Overview Contd</vt:lpstr>
      <vt:lpstr>PowerPoint Presentation</vt:lpstr>
      <vt:lpstr>The Importance of Ceph</vt:lpstr>
      <vt:lpstr>Understanding RADOS</vt:lpstr>
      <vt:lpstr>Role of RADOS in Ceph</vt:lpstr>
      <vt:lpstr>Daemons of Ceph Storage</vt:lpstr>
      <vt:lpstr>PowerPoint Presentation</vt:lpstr>
      <vt:lpstr>Understanding MON in Ceph</vt:lpstr>
      <vt:lpstr>Role of MON in Ceph</vt:lpstr>
      <vt:lpstr>Understanding OSD in Ceph</vt:lpstr>
      <vt:lpstr>Role of OSD in Ceph</vt:lpstr>
      <vt:lpstr>Ceph Architecture Overview</vt:lpstr>
      <vt:lpstr>Ceph Clients</vt:lpstr>
      <vt:lpstr>Ceph Block Storage</vt:lpstr>
      <vt:lpstr>PowerPoint Presentation</vt:lpstr>
      <vt:lpstr>Ceph File System</vt:lpstr>
      <vt:lpstr>Ceph Object Storage</vt:lpstr>
      <vt:lpstr>CRUSH Algorithm</vt:lpstr>
      <vt:lpstr>PowerPoint Presentation</vt:lpstr>
      <vt:lpstr>PowerPoint Presentation</vt:lpstr>
      <vt:lpstr>Ceph Pool</vt:lpstr>
      <vt:lpstr>Ceph pools define</vt:lpstr>
      <vt:lpstr>PowerPoint Presentation</vt:lpstr>
      <vt:lpstr>Ceph Replicated Pools</vt:lpstr>
      <vt:lpstr>Ceph Erasure Coded Pools</vt:lpstr>
      <vt:lpstr>PowerPoint Presentation</vt:lpstr>
      <vt:lpstr>PowerPoint Presentation</vt:lpstr>
      <vt:lpstr>Ceph Configuration</vt:lpstr>
      <vt:lpstr>Ceph Performance Tuning</vt:lpstr>
      <vt:lpstr>Ceph Monitoring</vt:lpstr>
      <vt:lpstr>PowerPoint Presentation</vt:lpstr>
      <vt:lpstr>PowerPoint Presentation</vt:lpstr>
      <vt:lpstr>PowerPoint Presentation</vt:lpstr>
      <vt:lpstr>Ceph Troubleshooting</vt:lpstr>
      <vt:lpstr>Ceph Use Cases</vt:lpstr>
      <vt:lpstr>Ceph and Kubernetes</vt:lpstr>
      <vt:lpstr>Ceph and OpenStack</vt:lpstr>
      <vt:lpstr>Ceph Future Developments</vt:lpstr>
      <vt:lpstr>Conclusion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c:creator>
  <cp:lastModifiedBy>Manish Abhishek</cp:lastModifiedBy>
  <cp:revision>206</cp:revision>
  <dcterms:created xsi:type="dcterms:W3CDTF">2023-07-15T17:58:54Z</dcterms:created>
  <dcterms:modified xsi:type="dcterms:W3CDTF">2023-07-16T04:13:24Z</dcterms:modified>
</cp:coreProperties>
</file>

<file path=docProps/thumbnail.jpeg>
</file>